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ctiveX/activeX1.xml" ContentType="application/vnd.ms-office.activeX+xml"/>
  <Override PartName="/ppt/activeX/activeX1.bin" ContentType="application/vnd.ms-office.activeX"/>
  <Override PartName="/ppt/activeX/activeX2.xml" ContentType="application/vnd.ms-office.activeX+xml"/>
  <Override PartName="/ppt/activeX/activeX2.bin" ContentType="application/vnd.ms-office.activeX"/>
  <Override PartName="/ppt/activeX/activeX3.xml" ContentType="application/vnd.ms-office.activeX+xml"/>
  <Override PartName="/ppt/activeX/activeX3.bin" ContentType="application/vnd.ms-office.activeX"/>
  <Override PartName="/ppt/activeX/activeX4.xml" ContentType="application/vnd.ms-office.activeX+xml"/>
  <Override PartName="/ppt/activeX/activeX4.bin" ContentType="application/vnd.ms-office.activeX"/>
  <Override PartName="/ppt/activeX/activeX5.xml" ContentType="application/vnd.ms-office.activeX+xml"/>
  <Override PartName="/ppt/activeX/activeX5.bin" ContentType="application/vnd.ms-office.activeX"/>
  <Override PartName="/ppt/activeX/activeX6.xml" ContentType="application/vnd.ms-office.activeX+xml"/>
  <Override PartName="/ppt/activeX/activeX6.bin" ContentType="application/vnd.ms-office.activeX"/>
  <Override PartName="/ppt/activeX/activeX7.xml" ContentType="application/vnd.ms-office.activeX+xml"/>
  <Override PartName="/ppt/activeX/activeX7.bin" ContentType="application/vnd.ms-office.activeX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072" r:id="rId1"/>
    <p:sldMasterId id="2147485086" r:id="rId2"/>
    <p:sldMasterId id="2147485080" r:id="rId3"/>
    <p:sldMasterId id="2147485084" r:id="rId4"/>
    <p:sldMasterId id="2147485088" r:id="rId5"/>
  </p:sldMasterIdLst>
  <p:sldIdLst>
    <p:sldId id="256" r:id="rId6"/>
    <p:sldId id="379" r:id="rId7"/>
    <p:sldId id="380" r:id="rId8"/>
    <p:sldId id="381" r:id="rId9"/>
    <p:sldId id="382" r:id="rId10"/>
    <p:sldId id="383" r:id="rId11"/>
    <p:sldId id="384" r:id="rId12"/>
    <p:sldId id="432" r:id="rId13"/>
    <p:sldId id="385" r:id="rId14"/>
    <p:sldId id="386" r:id="rId15"/>
    <p:sldId id="395" r:id="rId16"/>
    <p:sldId id="396" r:id="rId17"/>
    <p:sldId id="387" r:id="rId18"/>
    <p:sldId id="388" r:id="rId19"/>
    <p:sldId id="389" r:id="rId20"/>
    <p:sldId id="390" r:id="rId21"/>
    <p:sldId id="391" r:id="rId22"/>
    <p:sldId id="442" r:id="rId23"/>
    <p:sldId id="443" r:id="rId24"/>
    <p:sldId id="444" r:id="rId25"/>
    <p:sldId id="392" r:id="rId26"/>
    <p:sldId id="463" r:id="rId27"/>
    <p:sldId id="393" r:id="rId28"/>
    <p:sldId id="394" r:id="rId29"/>
    <p:sldId id="397" r:id="rId30"/>
    <p:sldId id="398" r:id="rId31"/>
    <p:sldId id="433" r:id="rId32"/>
    <p:sldId id="400" r:id="rId33"/>
    <p:sldId id="434" r:id="rId34"/>
    <p:sldId id="435" r:id="rId35"/>
    <p:sldId id="436" r:id="rId36"/>
    <p:sldId id="437" r:id="rId37"/>
    <p:sldId id="401" r:id="rId38"/>
    <p:sldId id="438" r:id="rId39"/>
    <p:sldId id="481" r:id="rId40"/>
    <p:sldId id="439" r:id="rId41"/>
    <p:sldId id="470" r:id="rId4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modifyVerifier cryptProviderType="rsaAES" cryptAlgorithmClass="hash" cryptAlgorithmType="typeAny" cryptAlgorithmSid="14" spinCount="100000" saltData="zoC8VQ92wYog1MdVvRWjBg==" hashData="SIiyWLQvm1UJWGM4H7IY5vVSyO5Q40rBlG/ZMWim21k6WmW7+KdyZ+lWxfGeucRC+ZpQakXfodq2mvWaQ2k9U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97B0"/>
    <a:srgbClr val="E4EEEF"/>
    <a:srgbClr val="B8D8D7"/>
    <a:srgbClr val="006600"/>
    <a:srgbClr val="00FF00"/>
    <a:srgbClr val="FF9900"/>
    <a:srgbClr val="41B0B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59" autoAdjust="0"/>
    <p:restoredTop sz="95455" autoAdjust="0"/>
  </p:normalViewPr>
  <p:slideViewPr>
    <p:cSldViewPr snapToGrid="0">
      <p:cViewPr varScale="1">
        <p:scale>
          <a:sx n="74" d="100"/>
          <a:sy n="74" d="100"/>
        </p:scale>
        <p:origin x="408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5E48F8-D626-4BE2-BB65-338B81C0ABA9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C7599EA-2DDD-41B9-BC84-C4317BF54D49}">
      <dgm:prSet phldrT="[文本]" custT="1"/>
      <dgm:spPr>
        <a:solidFill>
          <a:srgbClr val="8497B0"/>
        </a:solidFill>
        <a:ln>
          <a:solidFill>
            <a:srgbClr val="B8D8D7"/>
          </a:solidFill>
        </a:ln>
      </dgm:spPr>
      <dgm:t>
        <a:bodyPr/>
        <a:lstStyle/>
        <a:p>
          <a:r>
            <a:rPr lang="zh-CN" altLang="en-US" sz="2000" b="1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氢原子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369A2770-8C8C-4EB3-BFD9-ECCC47729F09}" type="parTrans" cxnId="{C49643D3-7341-4DCF-A6B8-51174CC5B362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69D05EFC-4122-4EE4-A1C0-F9469A9EE631}" type="sibTrans" cxnId="{C49643D3-7341-4DCF-A6B8-51174CC5B362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AC8417D2-5088-4E28-8B3F-EE74117BF0DA}">
      <dgm:prSet phldrT="[文本]" custT="1"/>
      <dgm:spPr>
        <a:solidFill>
          <a:srgbClr val="B8D8D7"/>
        </a:solidFill>
        <a:ln>
          <a:solidFill>
            <a:srgbClr val="E4EEEF"/>
          </a:solidFill>
        </a:ln>
      </dgm:spPr>
      <dgm:t>
        <a:bodyPr/>
        <a:lstStyle/>
        <a:p>
          <a:r>
            <a:rPr lang="zh-CN" altLang="en-US" sz="2000" b="1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严格解出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35ED7621-96BA-4B9A-B088-74D8B5F099CF}" type="parTrans" cxnId="{5C7E52E5-661A-4C14-92B9-74894F9CCAFD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CA4FD909-5988-404C-88A5-451FD447DD10}" type="sibTrans" cxnId="{5C7E52E5-661A-4C14-92B9-74894F9CCAFD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E42B3214-86A2-4F0B-A43F-28FB2B365F4E}">
      <dgm:prSet phldrT="[文本]" custT="1"/>
      <dgm:spPr>
        <a:solidFill>
          <a:srgbClr val="8497B0"/>
        </a:solidFill>
        <a:ln>
          <a:solidFill>
            <a:srgbClr val="B8D8D7"/>
          </a:solidFill>
        </a:ln>
      </dgm:spPr>
      <dgm:t>
        <a:bodyPr/>
        <a:lstStyle/>
        <a:p>
          <a:r>
            <a:rPr lang="zh-CN" altLang="en-US" sz="2000" b="1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碱金属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51C517BF-D251-4DC8-9A1E-160440807F5C}" type="parTrans" cxnId="{798EC483-7B41-4EC0-AD9E-27D7ADD60046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18AAB224-B500-4C85-B4D5-001275BFFD6F}" type="sibTrans" cxnId="{798EC483-7B41-4EC0-AD9E-27D7ADD60046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A2405386-A3BA-405A-8363-00F95954DB2E}">
      <dgm:prSet phldrT="[文本]" custT="1"/>
      <dgm:spPr>
        <a:solidFill>
          <a:srgbClr val="B8D8D7"/>
        </a:solidFill>
        <a:ln>
          <a:solidFill>
            <a:srgbClr val="E4EEEF"/>
          </a:solidFill>
        </a:ln>
      </dgm:spPr>
      <dgm:t>
        <a:bodyPr/>
        <a:lstStyle/>
        <a:p>
          <a:r>
            <a:rPr lang="zh-CN" altLang="en-US" sz="2000" b="1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引入量子数亏损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6459A855-4B24-4D29-B49D-FE09BE7AE9F9}" type="parTrans" cxnId="{1B75FDEB-F259-4F22-9DFF-8074D6041E50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99EA50FE-B655-48F9-B32D-20C10A3FAA4D}" type="sibTrans" cxnId="{1B75FDEB-F259-4F22-9DFF-8074D6041E50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622D1A31-E681-450E-9D87-283A45D47F23}">
      <dgm:prSet phldrT="[文本]" custT="1"/>
      <dgm:spPr>
        <a:solidFill>
          <a:srgbClr val="8497B0"/>
        </a:solidFill>
        <a:ln>
          <a:solidFill>
            <a:srgbClr val="B8D8D7"/>
          </a:solidFill>
        </a:ln>
      </dgm:spPr>
      <dgm:t>
        <a:bodyPr/>
        <a:lstStyle/>
        <a:p>
          <a:r>
            <a:rPr lang="zh-CN" altLang="en-US" sz="2000" b="1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多电子原子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61A2F708-0F73-4891-A4DF-EDEDC3B24294}" type="parTrans" cxnId="{13E38FEB-F89C-40A0-8CFA-5252D6178D2C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F1E366DD-BC1D-4225-8251-A91165CBBC90}" type="sibTrans" cxnId="{13E38FEB-F89C-40A0-8CFA-5252D6178D2C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16BF603B-2B35-42C7-A375-0C8494449C15}">
      <dgm:prSet phldrT="[文本]" custT="1"/>
      <dgm:spPr>
        <a:solidFill>
          <a:srgbClr val="B8D8D7"/>
        </a:solidFill>
        <a:ln>
          <a:solidFill>
            <a:srgbClr val="E4EEEF"/>
          </a:solidFill>
        </a:ln>
      </dgm:spPr>
      <dgm:t>
        <a:bodyPr/>
        <a:lstStyle/>
        <a:p>
          <a:r>
            <a:rPr lang="zh-CN" altLang="en-US" sz="2000" b="1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引入中心场近似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6A242442-5F79-4475-A511-1B90E1FF7281}" type="parTrans" cxnId="{A4BD4F7B-CB69-403C-82B8-DCDBE73DF448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526699A9-7003-4DB7-AFC1-96D681BA3405}" type="sibTrans" cxnId="{A4BD4F7B-CB69-403C-82B8-DCDBE73DF448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94B40ED4-EB17-4EBC-8418-614F59159892}" type="pres">
      <dgm:prSet presAssocID="{175E48F8-D626-4BE2-BB65-338B81C0ABA9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6D9C3FE-9F77-4F4C-9F73-A2951DA232E3}" type="pres">
      <dgm:prSet presAssocID="{EC7599EA-2DDD-41B9-BC84-C4317BF54D49}" presName="horFlow" presStyleCnt="0"/>
      <dgm:spPr/>
    </dgm:pt>
    <dgm:pt modelId="{18BBB57E-EE67-4615-A492-8935CD60E3FD}" type="pres">
      <dgm:prSet presAssocID="{EC7599EA-2DDD-41B9-BC84-C4317BF54D49}" presName="bigChev" presStyleLbl="node1" presStyleIdx="0" presStyleCnt="3" custScaleY="45829"/>
      <dgm:spPr/>
      <dgm:t>
        <a:bodyPr/>
        <a:lstStyle/>
        <a:p>
          <a:endParaRPr lang="zh-CN" altLang="en-US"/>
        </a:p>
      </dgm:t>
    </dgm:pt>
    <dgm:pt modelId="{F08265C6-8F76-481D-855B-021B66F052B2}" type="pres">
      <dgm:prSet presAssocID="{35ED7621-96BA-4B9A-B088-74D8B5F099CF}" presName="parTrans" presStyleCnt="0"/>
      <dgm:spPr/>
    </dgm:pt>
    <dgm:pt modelId="{77868FC5-F065-4B94-9ADB-85F1895D01D4}" type="pres">
      <dgm:prSet presAssocID="{AC8417D2-5088-4E28-8B3F-EE74117BF0DA}" presName="node" presStyleLbl="alignAccFollowNode1" presStyleIdx="0" presStyleCnt="3" custScaleY="458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3D2B46-5F13-4A07-9D39-20DD231D9817}" type="pres">
      <dgm:prSet presAssocID="{EC7599EA-2DDD-41B9-BC84-C4317BF54D49}" presName="vSp" presStyleCnt="0"/>
      <dgm:spPr/>
    </dgm:pt>
    <dgm:pt modelId="{81BC6798-5D84-4CE9-A18A-094556681CE3}" type="pres">
      <dgm:prSet presAssocID="{E42B3214-86A2-4F0B-A43F-28FB2B365F4E}" presName="horFlow" presStyleCnt="0"/>
      <dgm:spPr/>
    </dgm:pt>
    <dgm:pt modelId="{6D3B9C91-C31E-4624-88AF-847465AB8FE4}" type="pres">
      <dgm:prSet presAssocID="{E42B3214-86A2-4F0B-A43F-28FB2B365F4E}" presName="bigChev" presStyleLbl="node1" presStyleIdx="1" presStyleCnt="3" custScaleY="45829"/>
      <dgm:spPr/>
      <dgm:t>
        <a:bodyPr/>
        <a:lstStyle/>
        <a:p>
          <a:endParaRPr lang="zh-CN" altLang="en-US"/>
        </a:p>
      </dgm:t>
    </dgm:pt>
    <dgm:pt modelId="{2C9A9699-8ECE-4757-A035-E6A66A803BAC}" type="pres">
      <dgm:prSet presAssocID="{6459A855-4B24-4D29-B49D-FE09BE7AE9F9}" presName="parTrans" presStyleCnt="0"/>
      <dgm:spPr/>
    </dgm:pt>
    <dgm:pt modelId="{DB1CB0A1-45EB-4097-BB41-A491C2FD88AD}" type="pres">
      <dgm:prSet presAssocID="{A2405386-A3BA-405A-8363-00F95954DB2E}" presName="node" presStyleLbl="alignAccFollowNode1" presStyleIdx="1" presStyleCnt="3" custScaleY="458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8986DA-D2F1-4C14-8EE8-F2E9D8726EE1}" type="pres">
      <dgm:prSet presAssocID="{E42B3214-86A2-4F0B-A43F-28FB2B365F4E}" presName="vSp" presStyleCnt="0"/>
      <dgm:spPr/>
    </dgm:pt>
    <dgm:pt modelId="{B8C13DEF-2BC1-432B-98D5-FC72E78DF620}" type="pres">
      <dgm:prSet presAssocID="{622D1A31-E681-450E-9D87-283A45D47F23}" presName="horFlow" presStyleCnt="0"/>
      <dgm:spPr/>
    </dgm:pt>
    <dgm:pt modelId="{3EC27DB6-4B62-4D3A-A875-771289A32DE0}" type="pres">
      <dgm:prSet presAssocID="{622D1A31-E681-450E-9D87-283A45D47F23}" presName="bigChev" presStyleLbl="node1" presStyleIdx="2" presStyleCnt="3" custScaleY="45829"/>
      <dgm:spPr/>
      <dgm:t>
        <a:bodyPr/>
        <a:lstStyle/>
        <a:p>
          <a:endParaRPr lang="zh-CN" altLang="en-US"/>
        </a:p>
      </dgm:t>
    </dgm:pt>
    <dgm:pt modelId="{AA18B4B9-6565-40AE-B94C-E40991169E1C}" type="pres">
      <dgm:prSet presAssocID="{6A242442-5F79-4475-A511-1B90E1FF7281}" presName="parTrans" presStyleCnt="0"/>
      <dgm:spPr/>
    </dgm:pt>
    <dgm:pt modelId="{B3D98D61-7C9E-4206-98CD-7D292E54496C}" type="pres">
      <dgm:prSet presAssocID="{16BF603B-2B35-42C7-A375-0C8494449C15}" presName="node" presStyleLbl="alignAccFollowNode1" presStyleIdx="2" presStyleCnt="3" custScaleY="458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AC78FFD-F2D8-4477-9B4F-C968E6CEEC2E}" type="presOf" srcId="{622D1A31-E681-450E-9D87-283A45D47F23}" destId="{3EC27DB6-4B62-4D3A-A875-771289A32DE0}" srcOrd="0" destOrd="0" presId="urn:microsoft.com/office/officeart/2005/8/layout/lProcess3"/>
    <dgm:cxn modelId="{5C7E52E5-661A-4C14-92B9-74894F9CCAFD}" srcId="{EC7599EA-2DDD-41B9-BC84-C4317BF54D49}" destId="{AC8417D2-5088-4E28-8B3F-EE74117BF0DA}" srcOrd="0" destOrd="0" parTransId="{35ED7621-96BA-4B9A-B088-74D8B5F099CF}" sibTransId="{CA4FD909-5988-404C-88A5-451FD447DD10}"/>
    <dgm:cxn modelId="{E8582E3A-4F33-4661-BD74-7DDBB6B3F852}" type="presOf" srcId="{E42B3214-86A2-4F0B-A43F-28FB2B365F4E}" destId="{6D3B9C91-C31E-4624-88AF-847465AB8FE4}" srcOrd="0" destOrd="0" presId="urn:microsoft.com/office/officeart/2005/8/layout/lProcess3"/>
    <dgm:cxn modelId="{A4BD4F7B-CB69-403C-82B8-DCDBE73DF448}" srcId="{622D1A31-E681-450E-9D87-283A45D47F23}" destId="{16BF603B-2B35-42C7-A375-0C8494449C15}" srcOrd="0" destOrd="0" parTransId="{6A242442-5F79-4475-A511-1B90E1FF7281}" sibTransId="{526699A9-7003-4DB7-AFC1-96D681BA3405}"/>
    <dgm:cxn modelId="{C49643D3-7341-4DCF-A6B8-51174CC5B362}" srcId="{175E48F8-D626-4BE2-BB65-338B81C0ABA9}" destId="{EC7599EA-2DDD-41B9-BC84-C4317BF54D49}" srcOrd="0" destOrd="0" parTransId="{369A2770-8C8C-4EB3-BFD9-ECCC47729F09}" sibTransId="{69D05EFC-4122-4EE4-A1C0-F9469A9EE631}"/>
    <dgm:cxn modelId="{1B7561AB-E198-47A0-8277-36FD181A32AC}" type="presOf" srcId="{175E48F8-D626-4BE2-BB65-338B81C0ABA9}" destId="{94B40ED4-EB17-4EBC-8418-614F59159892}" srcOrd="0" destOrd="0" presId="urn:microsoft.com/office/officeart/2005/8/layout/lProcess3"/>
    <dgm:cxn modelId="{13E38FEB-F89C-40A0-8CFA-5252D6178D2C}" srcId="{175E48F8-D626-4BE2-BB65-338B81C0ABA9}" destId="{622D1A31-E681-450E-9D87-283A45D47F23}" srcOrd="2" destOrd="0" parTransId="{61A2F708-0F73-4891-A4DF-EDEDC3B24294}" sibTransId="{F1E366DD-BC1D-4225-8251-A91165CBBC90}"/>
    <dgm:cxn modelId="{BF581015-75C0-4DF5-A0EE-C070A8E71459}" type="presOf" srcId="{A2405386-A3BA-405A-8363-00F95954DB2E}" destId="{DB1CB0A1-45EB-4097-BB41-A491C2FD88AD}" srcOrd="0" destOrd="0" presId="urn:microsoft.com/office/officeart/2005/8/layout/lProcess3"/>
    <dgm:cxn modelId="{E95FCB92-D6C3-4989-A80A-4064E514C63B}" type="presOf" srcId="{AC8417D2-5088-4E28-8B3F-EE74117BF0DA}" destId="{77868FC5-F065-4B94-9ADB-85F1895D01D4}" srcOrd="0" destOrd="0" presId="urn:microsoft.com/office/officeart/2005/8/layout/lProcess3"/>
    <dgm:cxn modelId="{1B75FDEB-F259-4F22-9DFF-8074D6041E50}" srcId="{E42B3214-86A2-4F0B-A43F-28FB2B365F4E}" destId="{A2405386-A3BA-405A-8363-00F95954DB2E}" srcOrd="0" destOrd="0" parTransId="{6459A855-4B24-4D29-B49D-FE09BE7AE9F9}" sibTransId="{99EA50FE-B655-48F9-B32D-20C10A3FAA4D}"/>
    <dgm:cxn modelId="{798EC483-7B41-4EC0-AD9E-27D7ADD60046}" srcId="{175E48F8-D626-4BE2-BB65-338B81C0ABA9}" destId="{E42B3214-86A2-4F0B-A43F-28FB2B365F4E}" srcOrd="1" destOrd="0" parTransId="{51C517BF-D251-4DC8-9A1E-160440807F5C}" sibTransId="{18AAB224-B500-4C85-B4D5-001275BFFD6F}"/>
    <dgm:cxn modelId="{C3CD0DF3-C9C1-40B4-AD51-61F543AE636D}" type="presOf" srcId="{16BF603B-2B35-42C7-A375-0C8494449C15}" destId="{B3D98D61-7C9E-4206-98CD-7D292E54496C}" srcOrd="0" destOrd="0" presId="urn:microsoft.com/office/officeart/2005/8/layout/lProcess3"/>
    <dgm:cxn modelId="{341E8B8B-78DE-4C80-B3A2-989082973A34}" type="presOf" srcId="{EC7599EA-2DDD-41B9-BC84-C4317BF54D49}" destId="{18BBB57E-EE67-4615-A492-8935CD60E3FD}" srcOrd="0" destOrd="0" presId="urn:microsoft.com/office/officeart/2005/8/layout/lProcess3"/>
    <dgm:cxn modelId="{54B1CCB8-7920-4F2B-957B-007B21F98E3A}" type="presParOf" srcId="{94B40ED4-EB17-4EBC-8418-614F59159892}" destId="{A6D9C3FE-9F77-4F4C-9F73-A2951DA232E3}" srcOrd="0" destOrd="0" presId="urn:microsoft.com/office/officeart/2005/8/layout/lProcess3"/>
    <dgm:cxn modelId="{FC176A67-E6CA-437E-BEB3-FC5617A64346}" type="presParOf" srcId="{A6D9C3FE-9F77-4F4C-9F73-A2951DA232E3}" destId="{18BBB57E-EE67-4615-A492-8935CD60E3FD}" srcOrd="0" destOrd="0" presId="urn:microsoft.com/office/officeart/2005/8/layout/lProcess3"/>
    <dgm:cxn modelId="{E4D9C3B2-6A14-4A2C-941E-4EC4F20B3C12}" type="presParOf" srcId="{A6D9C3FE-9F77-4F4C-9F73-A2951DA232E3}" destId="{F08265C6-8F76-481D-855B-021B66F052B2}" srcOrd="1" destOrd="0" presId="urn:microsoft.com/office/officeart/2005/8/layout/lProcess3"/>
    <dgm:cxn modelId="{B3772AB3-1BD4-49A2-840F-8BD0825A34F8}" type="presParOf" srcId="{A6D9C3FE-9F77-4F4C-9F73-A2951DA232E3}" destId="{77868FC5-F065-4B94-9ADB-85F1895D01D4}" srcOrd="2" destOrd="0" presId="urn:microsoft.com/office/officeart/2005/8/layout/lProcess3"/>
    <dgm:cxn modelId="{0BBC70C9-82B2-40F2-8A46-1918504609A4}" type="presParOf" srcId="{94B40ED4-EB17-4EBC-8418-614F59159892}" destId="{123D2B46-5F13-4A07-9D39-20DD231D9817}" srcOrd="1" destOrd="0" presId="urn:microsoft.com/office/officeart/2005/8/layout/lProcess3"/>
    <dgm:cxn modelId="{E1F4EEC8-B2AF-4F39-B9D4-B09DBC223913}" type="presParOf" srcId="{94B40ED4-EB17-4EBC-8418-614F59159892}" destId="{81BC6798-5D84-4CE9-A18A-094556681CE3}" srcOrd="2" destOrd="0" presId="urn:microsoft.com/office/officeart/2005/8/layout/lProcess3"/>
    <dgm:cxn modelId="{869F5FAC-3D53-434B-AA4F-16C90314F5C5}" type="presParOf" srcId="{81BC6798-5D84-4CE9-A18A-094556681CE3}" destId="{6D3B9C91-C31E-4624-88AF-847465AB8FE4}" srcOrd="0" destOrd="0" presId="urn:microsoft.com/office/officeart/2005/8/layout/lProcess3"/>
    <dgm:cxn modelId="{2464EB2F-9925-4839-8670-8EF9C53F52A2}" type="presParOf" srcId="{81BC6798-5D84-4CE9-A18A-094556681CE3}" destId="{2C9A9699-8ECE-4757-A035-E6A66A803BAC}" srcOrd="1" destOrd="0" presId="urn:microsoft.com/office/officeart/2005/8/layout/lProcess3"/>
    <dgm:cxn modelId="{60E4EBD8-BBB3-47D2-86C7-E9C3C2DA4C1D}" type="presParOf" srcId="{81BC6798-5D84-4CE9-A18A-094556681CE3}" destId="{DB1CB0A1-45EB-4097-BB41-A491C2FD88AD}" srcOrd="2" destOrd="0" presId="urn:microsoft.com/office/officeart/2005/8/layout/lProcess3"/>
    <dgm:cxn modelId="{69ED7DF9-FB51-441E-A92A-FCBCC9F1E250}" type="presParOf" srcId="{94B40ED4-EB17-4EBC-8418-614F59159892}" destId="{4D8986DA-D2F1-4C14-8EE8-F2E9D8726EE1}" srcOrd="3" destOrd="0" presId="urn:microsoft.com/office/officeart/2005/8/layout/lProcess3"/>
    <dgm:cxn modelId="{7E6FF41C-94B4-4CAF-A6A6-F42E90540D8B}" type="presParOf" srcId="{94B40ED4-EB17-4EBC-8418-614F59159892}" destId="{B8C13DEF-2BC1-432B-98D5-FC72E78DF620}" srcOrd="4" destOrd="0" presId="urn:microsoft.com/office/officeart/2005/8/layout/lProcess3"/>
    <dgm:cxn modelId="{5D507A2F-99D6-45EF-B973-84299D2B286B}" type="presParOf" srcId="{B8C13DEF-2BC1-432B-98D5-FC72E78DF620}" destId="{3EC27DB6-4B62-4D3A-A875-771289A32DE0}" srcOrd="0" destOrd="0" presId="urn:microsoft.com/office/officeart/2005/8/layout/lProcess3"/>
    <dgm:cxn modelId="{C57CAD89-DC7C-48E9-B18B-93ECAC87EF68}" type="presParOf" srcId="{B8C13DEF-2BC1-432B-98D5-FC72E78DF620}" destId="{AA18B4B9-6565-40AE-B94C-E40991169E1C}" srcOrd="1" destOrd="0" presId="urn:microsoft.com/office/officeart/2005/8/layout/lProcess3"/>
    <dgm:cxn modelId="{B04613BF-CAD0-44A1-AF8D-538A09708FEC}" type="presParOf" srcId="{B8C13DEF-2BC1-432B-98D5-FC72E78DF620}" destId="{B3D98D61-7C9E-4206-98CD-7D292E54496C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BB57E-EE67-4615-A492-8935CD60E3FD}">
      <dsp:nvSpPr>
        <dsp:cNvPr id="0" name=""/>
        <dsp:cNvSpPr/>
      </dsp:nvSpPr>
      <dsp:spPr>
        <a:xfrm>
          <a:off x="1596" y="296255"/>
          <a:ext cx="3203683" cy="587286"/>
        </a:xfrm>
        <a:prstGeom prst="chevron">
          <a:avLst/>
        </a:prstGeom>
        <a:solidFill>
          <a:srgbClr val="8497B0"/>
        </a:solidFill>
        <a:ln w="12700" cap="flat" cmpd="sng" algn="ctr">
          <a:solidFill>
            <a:srgbClr val="B8D8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氢原子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295239" y="296255"/>
        <a:ext cx="2616397" cy="587286"/>
      </dsp:txXfrm>
    </dsp:sp>
    <dsp:sp modelId="{77868FC5-F065-4B94-9ADB-85F1895D01D4}">
      <dsp:nvSpPr>
        <dsp:cNvPr id="0" name=""/>
        <dsp:cNvSpPr/>
      </dsp:nvSpPr>
      <dsp:spPr>
        <a:xfrm>
          <a:off x="2788801" y="346174"/>
          <a:ext cx="2659057" cy="487447"/>
        </a:xfrm>
        <a:prstGeom prst="chevron">
          <a:avLst/>
        </a:prstGeom>
        <a:solidFill>
          <a:srgbClr val="B8D8D7"/>
        </a:solidFill>
        <a:ln w="12700" cap="flat" cmpd="sng" algn="ctr">
          <a:solidFill>
            <a:srgbClr val="E4EEE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严格解出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3032525" y="346174"/>
        <a:ext cx="2171610" cy="487447"/>
      </dsp:txXfrm>
    </dsp:sp>
    <dsp:sp modelId="{6D3B9C91-C31E-4624-88AF-847465AB8FE4}">
      <dsp:nvSpPr>
        <dsp:cNvPr id="0" name=""/>
        <dsp:cNvSpPr/>
      </dsp:nvSpPr>
      <dsp:spPr>
        <a:xfrm>
          <a:off x="1596" y="1062947"/>
          <a:ext cx="3203683" cy="587286"/>
        </a:xfrm>
        <a:prstGeom prst="chevron">
          <a:avLst/>
        </a:prstGeom>
        <a:solidFill>
          <a:srgbClr val="8497B0"/>
        </a:solidFill>
        <a:ln w="12700" cap="flat" cmpd="sng" algn="ctr">
          <a:solidFill>
            <a:srgbClr val="B8D8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碱金属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295239" y="1062947"/>
        <a:ext cx="2616397" cy="587286"/>
      </dsp:txXfrm>
    </dsp:sp>
    <dsp:sp modelId="{DB1CB0A1-45EB-4097-BB41-A491C2FD88AD}">
      <dsp:nvSpPr>
        <dsp:cNvPr id="0" name=""/>
        <dsp:cNvSpPr/>
      </dsp:nvSpPr>
      <dsp:spPr>
        <a:xfrm>
          <a:off x="2788801" y="1112867"/>
          <a:ext cx="2659057" cy="487447"/>
        </a:xfrm>
        <a:prstGeom prst="chevron">
          <a:avLst/>
        </a:prstGeom>
        <a:solidFill>
          <a:srgbClr val="B8D8D7"/>
        </a:solidFill>
        <a:ln w="12700" cap="flat" cmpd="sng" algn="ctr">
          <a:solidFill>
            <a:srgbClr val="E4EEE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引入量子数亏损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3032525" y="1112867"/>
        <a:ext cx="2171610" cy="487447"/>
      </dsp:txXfrm>
    </dsp:sp>
    <dsp:sp modelId="{3EC27DB6-4B62-4D3A-A875-771289A32DE0}">
      <dsp:nvSpPr>
        <dsp:cNvPr id="0" name=""/>
        <dsp:cNvSpPr/>
      </dsp:nvSpPr>
      <dsp:spPr>
        <a:xfrm>
          <a:off x="1596" y="1829640"/>
          <a:ext cx="3203683" cy="587286"/>
        </a:xfrm>
        <a:prstGeom prst="chevron">
          <a:avLst/>
        </a:prstGeom>
        <a:solidFill>
          <a:srgbClr val="8497B0"/>
        </a:solidFill>
        <a:ln w="12700" cap="flat" cmpd="sng" algn="ctr">
          <a:solidFill>
            <a:srgbClr val="B8D8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多电子原子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295239" y="1829640"/>
        <a:ext cx="2616397" cy="587286"/>
      </dsp:txXfrm>
    </dsp:sp>
    <dsp:sp modelId="{B3D98D61-7C9E-4206-98CD-7D292E54496C}">
      <dsp:nvSpPr>
        <dsp:cNvPr id="0" name=""/>
        <dsp:cNvSpPr/>
      </dsp:nvSpPr>
      <dsp:spPr>
        <a:xfrm>
          <a:off x="2788801" y="1879559"/>
          <a:ext cx="2659057" cy="487447"/>
        </a:xfrm>
        <a:prstGeom prst="chevron">
          <a:avLst/>
        </a:prstGeom>
        <a:solidFill>
          <a:srgbClr val="B8D8D7"/>
        </a:solidFill>
        <a:ln w="12700" cap="flat" cmpd="sng" algn="ctr">
          <a:solidFill>
            <a:srgbClr val="E4EEE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引入中心场近似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3032525" y="1879559"/>
        <a:ext cx="2171610" cy="4874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image" Target="../media/image48.wmf"/><Relationship Id="rId7" Type="http://schemas.openxmlformats.org/officeDocument/2006/relationships/image" Target="../media/image52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10" Type="http://schemas.openxmlformats.org/officeDocument/2006/relationships/image" Target="../media/image55.wmf"/><Relationship Id="rId4" Type="http://schemas.openxmlformats.org/officeDocument/2006/relationships/image" Target="../media/image49.emf"/><Relationship Id="rId9" Type="http://schemas.openxmlformats.org/officeDocument/2006/relationships/image" Target="../media/image54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image" Target="../media/image28.wmf"/><Relationship Id="rId7" Type="http://schemas.openxmlformats.org/officeDocument/2006/relationships/image" Target="../media/image32.wmf"/><Relationship Id="rId12" Type="http://schemas.openxmlformats.org/officeDocument/2006/relationships/image" Target="../media/image37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6" Type="http://schemas.openxmlformats.org/officeDocument/2006/relationships/image" Target="../media/image31.wmf"/><Relationship Id="rId11" Type="http://schemas.openxmlformats.org/officeDocument/2006/relationships/image" Target="../media/image36.wmf"/><Relationship Id="rId5" Type="http://schemas.openxmlformats.org/officeDocument/2006/relationships/image" Target="../media/image30.wmf"/><Relationship Id="rId10" Type="http://schemas.openxmlformats.org/officeDocument/2006/relationships/image" Target="../media/image35.wmf"/><Relationship Id="rId4" Type="http://schemas.openxmlformats.org/officeDocument/2006/relationships/image" Target="../media/image29.wmf"/><Relationship Id="rId9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35594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6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861494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8033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335431" y="478818"/>
            <a:ext cx="9952515" cy="80138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sz="4200"/>
            </a:lvl1pPr>
          </a:lstStyle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一级标题</a:t>
            </a:r>
          </a:p>
        </p:txBody>
      </p:sp>
    </p:spTree>
    <p:extLst>
      <p:ext uri="{BB962C8B-B14F-4D97-AF65-F5344CB8AC3E}">
        <p14:creationId xmlns:p14="http://schemas.microsoft.com/office/powerpoint/2010/main" val="4172838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35594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6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861494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791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683774" y="478818"/>
            <a:ext cx="9952515" cy="80138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4233"/>
            </a:lvl1pPr>
          </a:lstStyle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一级标题</a:t>
            </a:r>
          </a:p>
        </p:txBody>
      </p:sp>
    </p:spTree>
    <p:extLst>
      <p:ext uri="{BB962C8B-B14F-4D97-AF65-F5344CB8AC3E}">
        <p14:creationId xmlns:p14="http://schemas.microsoft.com/office/powerpoint/2010/main" val="325183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683774" y="478818"/>
            <a:ext cx="9952515" cy="80138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4233"/>
            </a:lvl1pPr>
          </a:lstStyle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一级标题</a:t>
            </a:r>
          </a:p>
        </p:txBody>
      </p:sp>
    </p:spTree>
    <p:extLst>
      <p:ext uri="{BB962C8B-B14F-4D97-AF65-F5344CB8AC3E}">
        <p14:creationId xmlns:p14="http://schemas.microsoft.com/office/powerpoint/2010/main" val="185252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502725"/>
            <a:ext cx="12193200" cy="1800000"/>
          </a:xfrm>
          <a:prstGeom prst="rect">
            <a:avLst/>
          </a:prstGeom>
          <a:solidFill>
            <a:srgbClr val="E4EEE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90936" y="1456441"/>
            <a:ext cx="2501064" cy="8172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672083"/>
            <a:ext cx="4837212" cy="540000"/>
          </a:xfrm>
          <a:prstGeom prst="rect">
            <a:avLst/>
          </a:prstGeom>
          <a:solidFill>
            <a:srgbClr val="8497B0"/>
          </a:solidFill>
          <a:ln>
            <a:solidFill>
              <a:srgbClr val="8497B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4335780" y="1015667"/>
            <a:ext cx="785622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1327409"/>
            <a:ext cx="8985543" cy="525316"/>
          </a:xfrm>
          <a:prstGeom prst="rect">
            <a:avLst/>
          </a:prstGeom>
          <a:solidFill>
            <a:srgbClr val="B8D8D7"/>
          </a:solidFill>
          <a:ln>
            <a:solidFill>
              <a:srgbClr val="B8D8D7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8911" y="1013641"/>
            <a:ext cx="288149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40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73" r:id="rId1"/>
  </p:sldLayoutIdLst>
  <p:timing>
    <p:tnLst>
      <p:par>
        <p:cTn id="1" dur="indefinite" restart="never" nodeType="tmRoot"/>
      </p:par>
    </p:tnLst>
  </p:timing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135155"/>
            <a:ext cx="12193200" cy="345600"/>
            <a:chOff x="0" y="502725"/>
            <a:chExt cx="12193200" cy="1800000"/>
          </a:xfrm>
        </p:grpSpPr>
        <p:sp>
          <p:nvSpPr>
            <p:cNvPr id="6" name="矩形 5"/>
            <p:cNvSpPr/>
            <p:nvPr userDrawn="1"/>
          </p:nvSpPr>
          <p:spPr>
            <a:xfrm>
              <a:off x="0" y="502725"/>
              <a:ext cx="12193200" cy="1800000"/>
            </a:xfrm>
            <a:prstGeom prst="rect">
              <a:avLst/>
            </a:prstGeom>
            <a:solidFill>
              <a:srgbClr val="E4EEE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0" y="672083"/>
              <a:ext cx="4837212" cy="540000"/>
            </a:xfrm>
            <a:prstGeom prst="rect">
              <a:avLst/>
            </a:prstGeom>
            <a:solidFill>
              <a:srgbClr val="8497B0"/>
            </a:solidFill>
            <a:ln>
              <a:solidFill>
                <a:srgbClr val="8497B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4335780" y="1015667"/>
              <a:ext cx="7856220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0" y="1327407"/>
              <a:ext cx="8985543" cy="525318"/>
            </a:xfrm>
            <a:prstGeom prst="rect">
              <a:avLst/>
            </a:prstGeom>
            <a:solidFill>
              <a:srgbClr val="B8D8D7"/>
            </a:solidFill>
            <a:ln>
              <a:solidFill>
                <a:srgbClr val="B8D8D7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椭圆 9"/>
          <p:cNvSpPr/>
          <p:nvPr userDrawn="1"/>
        </p:nvSpPr>
        <p:spPr>
          <a:xfrm>
            <a:off x="11345391" y="1955"/>
            <a:ext cx="612000" cy="612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/>
          <a:srcRect r="67965"/>
          <a:stretch/>
        </p:blipFill>
        <p:spPr>
          <a:xfrm>
            <a:off x="11369365" y="30570"/>
            <a:ext cx="571476" cy="5661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819507" y="3795623"/>
            <a:ext cx="9372493" cy="306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7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7" r:id="rId1"/>
  </p:sldLayoutIdLst>
  <p:timing>
    <p:tnLst>
      <p:par>
        <p:cTn id="1" dur="indefinite" restart="never" nodeType="tmRoot"/>
      </p:par>
    </p:tnLst>
  </p:timing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502725"/>
            <a:ext cx="12193200" cy="1800000"/>
          </a:xfrm>
          <a:prstGeom prst="rect">
            <a:avLst/>
          </a:prstGeom>
          <a:solidFill>
            <a:srgbClr val="E4EEE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90936" y="1456441"/>
            <a:ext cx="2501064" cy="81720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2083"/>
            <a:ext cx="4837212" cy="540000"/>
          </a:xfrm>
          <a:prstGeom prst="rect">
            <a:avLst/>
          </a:prstGeom>
          <a:solidFill>
            <a:srgbClr val="8497B0"/>
          </a:solidFill>
          <a:ln>
            <a:solidFill>
              <a:srgbClr val="8497B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4335780" y="1015667"/>
            <a:ext cx="785622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0" y="1327409"/>
            <a:ext cx="8985543" cy="525316"/>
          </a:xfrm>
          <a:prstGeom prst="rect">
            <a:avLst/>
          </a:prstGeom>
          <a:solidFill>
            <a:srgbClr val="B8D8D7"/>
          </a:solidFill>
          <a:ln>
            <a:solidFill>
              <a:srgbClr val="B8D8D7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94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1" r:id="rId1"/>
  </p:sldLayoutIdLs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690936" y="6040800"/>
            <a:ext cx="2501064" cy="817200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0" y="135155"/>
            <a:ext cx="12193200" cy="345600"/>
            <a:chOff x="0" y="502725"/>
            <a:chExt cx="12193200" cy="1800000"/>
          </a:xfrm>
        </p:grpSpPr>
        <p:sp>
          <p:nvSpPr>
            <p:cNvPr id="6" name="矩形 5"/>
            <p:cNvSpPr/>
            <p:nvPr userDrawn="1"/>
          </p:nvSpPr>
          <p:spPr>
            <a:xfrm>
              <a:off x="0" y="502725"/>
              <a:ext cx="12193200" cy="1800000"/>
            </a:xfrm>
            <a:prstGeom prst="rect">
              <a:avLst/>
            </a:prstGeom>
            <a:solidFill>
              <a:srgbClr val="E4EEE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0" y="672083"/>
              <a:ext cx="4837212" cy="540000"/>
            </a:xfrm>
            <a:prstGeom prst="rect">
              <a:avLst/>
            </a:prstGeom>
            <a:solidFill>
              <a:srgbClr val="8497B0"/>
            </a:solidFill>
            <a:ln>
              <a:solidFill>
                <a:srgbClr val="8497B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4335780" y="1015667"/>
              <a:ext cx="7856220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0" y="1327407"/>
              <a:ext cx="8985543" cy="525318"/>
            </a:xfrm>
            <a:prstGeom prst="rect">
              <a:avLst/>
            </a:prstGeom>
            <a:solidFill>
              <a:srgbClr val="B8D8D7"/>
            </a:solidFill>
            <a:ln>
              <a:solidFill>
                <a:srgbClr val="B8D8D7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椭圆 9"/>
          <p:cNvSpPr/>
          <p:nvPr userDrawn="1"/>
        </p:nvSpPr>
        <p:spPr>
          <a:xfrm>
            <a:off x="11345391" y="1955"/>
            <a:ext cx="612000" cy="612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/>
          <a:srcRect r="67965"/>
          <a:stretch/>
        </p:blipFill>
        <p:spPr>
          <a:xfrm>
            <a:off x="11369365" y="30570"/>
            <a:ext cx="571476" cy="5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67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5" r:id="rId1"/>
  </p:sldLayoutIdLs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135155"/>
            <a:ext cx="12193200" cy="345600"/>
            <a:chOff x="0" y="502725"/>
            <a:chExt cx="12193200" cy="1800000"/>
          </a:xfrm>
        </p:grpSpPr>
        <p:sp>
          <p:nvSpPr>
            <p:cNvPr id="6" name="矩形 5"/>
            <p:cNvSpPr/>
            <p:nvPr userDrawn="1"/>
          </p:nvSpPr>
          <p:spPr>
            <a:xfrm>
              <a:off x="0" y="502725"/>
              <a:ext cx="12193200" cy="1800000"/>
            </a:xfrm>
            <a:prstGeom prst="rect">
              <a:avLst/>
            </a:prstGeom>
            <a:solidFill>
              <a:srgbClr val="E4EEE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0" y="672083"/>
              <a:ext cx="4837212" cy="540000"/>
            </a:xfrm>
            <a:prstGeom prst="rect">
              <a:avLst/>
            </a:prstGeom>
            <a:solidFill>
              <a:srgbClr val="8497B0"/>
            </a:solidFill>
            <a:ln>
              <a:solidFill>
                <a:srgbClr val="8497B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4335780" y="1015667"/>
              <a:ext cx="7856220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0" y="1327407"/>
              <a:ext cx="8985543" cy="525318"/>
            </a:xfrm>
            <a:prstGeom prst="rect">
              <a:avLst/>
            </a:prstGeom>
            <a:solidFill>
              <a:srgbClr val="B8D8D7"/>
            </a:solidFill>
            <a:ln>
              <a:solidFill>
                <a:srgbClr val="B8D8D7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椭圆 9"/>
          <p:cNvSpPr/>
          <p:nvPr userDrawn="1"/>
        </p:nvSpPr>
        <p:spPr>
          <a:xfrm>
            <a:off x="11345391" y="1955"/>
            <a:ext cx="612000" cy="612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/>
          <a:srcRect r="67965"/>
          <a:stretch/>
        </p:blipFill>
        <p:spPr>
          <a:xfrm>
            <a:off x="11369365" y="30570"/>
            <a:ext cx="571476" cy="5661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819507" y="3795623"/>
            <a:ext cx="9372493" cy="306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1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9" r:id="rId1"/>
  </p:sldLayoutIdLs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c.org/periodic-table/" TargetMode="External"/><Relationship Id="rId2" Type="http://schemas.openxmlformats.org/officeDocument/2006/relationships/hyperlink" Target="https://wap.sciencenet.cn/blog-293156-485539.html?mobile=1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9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20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1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image" Target="../media/image30.wmf"/><Relationship Id="rId18" Type="http://schemas.openxmlformats.org/officeDocument/2006/relationships/oleObject" Target="../embeddings/oleObject28.bin"/><Relationship Id="rId26" Type="http://schemas.openxmlformats.org/officeDocument/2006/relationships/oleObject" Target="../embeddings/oleObject32.bin"/><Relationship Id="rId3" Type="http://schemas.openxmlformats.org/officeDocument/2006/relationships/oleObject" Target="../embeddings/oleObject21.bin"/><Relationship Id="rId21" Type="http://schemas.openxmlformats.org/officeDocument/2006/relationships/image" Target="../media/image34.wmf"/><Relationship Id="rId7" Type="http://schemas.openxmlformats.org/officeDocument/2006/relationships/oleObject" Target="../embeddings/oleObject23.bin"/><Relationship Id="rId12" Type="http://schemas.openxmlformats.org/officeDocument/2006/relationships/oleObject" Target="../embeddings/oleObject25.bin"/><Relationship Id="rId17" Type="http://schemas.openxmlformats.org/officeDocument/2006/relationships/image" Target="../media/image32.wmf"/><Relationship Id="rId25" Type="http://schemas.openxmlformats.org/officeDocument/2006/relationships/image" Target="../media/image36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27.bin"/><Relationship Id="rId20" Type="http://schemas.openxmlformats.org/officeDocument/2006/relationships/oleObject" Target="../embeddings/oleObject29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27.wmf"/><Relationship Id="rId11" Type="http://schemas.openxmlformats.org/officeDocument/2006/relationships/image" Target="../media/image38.emf"/><Relationship Id="rId24" Type="http://schemas.openxmlformats.org/officeDocument/2006/relationships/oleObject" Target="../embeddings/oleObject31.bin"/><Relationship Id="rId5" Type="http://schemas.openxmlformats.org/officeDocument/2006/relationships/oleObject" Target="../embeddings/oleObject22.bin"/><Relationship Id="rId15" Type="http://schemas.openxmlformats.org/officeDocument/2006/relationships/image" Target="../media/image31.wmf"/><Relationship Id="rId23" Type="http://schemas.openxmlformats.org/officeDocument/2006/relationships/image" Target="../media/image35.wmf"/><Relationship Id="rId10" Type="http://schemas.openxmlformats.org/officeDocument/2006/relationships/image" Target="../media/image29.wmf"/><Relationship Id="rId19" Type="http://schemas.openxmlformats.org/officeDocument/2006/relationships/image" Target="../media/image33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24.bin"/><Relationship Id="rId14" Type="http://schemas.openxmlformats.org/officeDocument/2006/relationships/oleObject" Target="../embeddings/oleObject26.bin"/><Relationship Id="rId22" Type="http://schemas.openxmlformats.org/officeDocument/2006/relationships/oleObject" Target="../embeddings/oleObject30.bin"/><Relationship Id="rId27" Type="http://schemas.openxmlformats.org/officeDocument/2006/relationships/image" Target="../media/image37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39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44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13" Type="http://schemas.openxmlformats.org/officeDocument/2006/relationships/image" Target="../media/image50.wmf"/><Relationship Id="rId18" Type="http://schemas.openxmlformats.org/officeDocument/2006/relationships/oleObject" Target="../embeddings/oleObject46.bin"/><Relationship Id="rId3" Type="http://schemas.openxmlformats.org/officeDocument/2006/relationships/oleObject" Target="../embeddings/oleObject39.bin"/><Relationship Id="rId21" Type="http://schemas.openxmlformats.org/officeDocument/2006/relationships/image" Target="../media/image54.wmf"/><Relationship Id="rId7" Type="http://schemas.openxmlformats.org/officeDocument/2006/relationships/oleObject" Target="../embeddings/oleObject41.bin"/><Relationship Id="rId12" Type="http://schemas.openxmlformats.org/officeDocument/2006/relationships/oleObject" Target="../embeddings/oleObject43.bin"/><Relationship Id="rId17" Type="http://schemas.openxmlformats.org/officeDocument/2006/relationships/image" Target="../media/image52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45.bin"/><Relationship Id="rId20" Type="http://schemas.openxmlformats.org/officeDocument/2006/relationships/oleObject" Target="../embeddings/oleObject47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7.wmf"/><Relationship Id="rId11" Type="http://schemas.openxmlformats.org/officeDocument/2006/relationships/image" Target="../media/image49.emf"/><Relationship Id="rId5" Type="http://schemas.openxmlformats.org/officeDocument/2006/relationships/oleObject" Target="../embeddings/oleObject40.bin"/><Relationship Id="rId15" Type="http://schemas.openxmlformats.org/officeDocument/2006/relationships/image" Target="../media/image51.wmf"/><Relationship Id="rId23" Type="http://schemas.openxmlformats.org/officeDocument/2006/relationships/image" Target="../media/image55.wmf"/><Relationship Id="rId10" Type="http://schemas.openxmlformats.org/officeDocument/2006/relationships/oleObject" Target="../embeddings/oleObject42.bin"/><Relationship Id="rId19" Type="http://schemas.openxmlformats.org/officeDocument/2006/relationships/image" Target="../media/image53.wmf"/><Relationship Id="rId4" Type="http://schemas.openxmlformats.org/officeDocument/2006/relationships/image" Target="../media/image46.wmf"/><Relationship Id="rId9" Type="http://schemas.openxmlformats.org/officeDocument/2006/relationships/image" Target="../media/image56.emf"/><Relationship Id="rId14" Type="http://schemas.openxmlformats.org/officeDocument/2006/relationships/oleObject" Target="../embeddings/oleObject44.bin"/><Relationship Id="rId22" Type="http://schemas.openxmlformats.org/officeDocument/2006/relationships/oleObject" Target="../embeddings/oleObject48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59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61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62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5.xml"/><Relationship Id="rId2" Type="http://schemas.openxmlformats.org/officeDocument/2006/relationships/control" Target="../activeX/activeX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4.wmf"/><Relationship Id="rId5" Type="http://schemas.openxmlformats.org/officeDocument/2006/relationships/image" Target="../media/image63.wmf"/><Relationship Id="rId4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ontrol" Target="../activeX/activeX6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65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ontrol" Target="../activeX/activeX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67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73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jpg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74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7" Type="http://schemas.openxmlformats.org/officeDocument/2006/relationships/image" Target="../media/image81.jp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jp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13" Type="http://schemas.openxmlformats.org/officeDocument/2006/relationships/image" Target="../media/image94.jpeg"/><Relationship Id="rId3" Type="http://schemas.openxmlformats.org/officeDocument/2006/relationships/oleObject" Target="../embeddings/oleObject52.bin"/><Relationship Id="rId7" Type="http://schemas.openxmlformats.org/officeDocument/2006/relationships/image" Target="../media/image88.jpeg"/><Relationship Id="rId12" Type="http://schemas.openxmlformats.org/officeDocument/2006/relationships/image" Target="../media/image93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7.jpeg"/><Relationship Id="rId11" Type="http://schemas.openxmlformats.org/officeDocument/2006/relationships/image" Target="../media/image92.png"/><Relationship Id="rId5" Type="http://schemas.openxmlformats.org/officeDocument/2006/relationships/image" Target="../media/image86.jpeg"/><Relationship Id="rId15" Type="http://schemas.openxmlformats.org/officeDocument/2006/relationships/image" Target="../media/image96.png"/><Relationship Id="rId10" Type="http://schemas.openxmlformats.org/officeDocument/2006/relationships/image" Target="../media/image91.gif"/><Relationship Id="rId4" Type="http://schemas.openxmlformats.org/officeDocument/2006/relationships/image" Target="../media/image85.wmf"/><Relationship Id="rId9" Type="http://schemas.openxmlformats.org/officeDocument/2006/relationships/image" Target="../media/image90.jpeg"/><Relationship Id="rId14" Type="http://schemas.openxmlformats.org/officeDocument/2006/relationships/image" Target="../media/image9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8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dist" eaLnBrk="1" hangingPunct="1">
              <a:lnSpc>
                <a:spcPct val="125000"/>
              </a:lnSpc>
            </a:pPr>
            <a:r>
              <a:rPr lang="zh-CN" altLang="en-US" sz="8800" b="1" dirty="0" smtClean="0">
                <a:latin typeface="华光姚体_CNKI" panose="02000500000000000000" pitchFamily="2" charset="-122"/>
                <a:ea typeface="华光姚体_CNKI" panose="02000500000000000000" pitchFamily="2" charset="-122"/>
              </a:rPr>
              <a:t>近代物理学选讲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r>
              <a:rPr lang="zh-CN" altLang="en-US" sz="2800" b="1" dirty="0" smtClean="0">
                <a:solidFill>
                  <a:schemeClr val="tx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应用物理系</a:t>
            </a:r>
            <a:endParaRPr lang="en-US" altLang="zh-CN" sz="2800" b="1" dirty="0" smtClean="0">
              <a:solidFill>
                <a:schemeClr val="tx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  <a:p>
            <a:pPr algn="ctr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r>
              <a:rPr lang="zh-CN" altLang="en-US" sz="2800" b="1" dirty="0" smtClean="0">
                <a:solidFill>
                  <a:schemeClr val="tx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张  辉</a:t>
            </a:r>
            <a:endParaRPr lang="en-US" altLang="zh-CN" sz="2800" b="1" dirty="0" smtClean="0">
              <a:solidFill>
                <a:schemeClr val="tx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6979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444444"/>
              </a:buClr>
              <a:buSzPct val="100000"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10.3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原子的壳层结构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126980" name="文本框 2"/>
          <p:cNvSpPr txBox="1">
            <a:spLocks noChangeArrowheads="1"/>
          </p:cNvSpPr>
          <p:nvPr/>
        </p:nvSpPr>
        <p:spPr bwMode="auto">
          <a:xfrm>
            <a:off x="1298575" y="1722438"/>
            <a:ext cx="2595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8497B0"/>
              </a:buClr>
              <a:buSzTx/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量子数与壳层结构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298575" y="2143942"/>
            <a:ext cx="25098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14350" indent="-5143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Century Gothic" panose="020B0502020202020204" pitchFamily="34" charset="0"/>
              <a:buAutoNum type="romanUcPeriod" startAt="3"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支壳层能量次序</a:t>
            </a: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1298575" y="2586124"/>
            <a:ext cx="7756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B8D8D7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电子在各个壳层上排布，遵从泡利不相容原理和能量最小化原理</a:t>
            </a:r>
            <a:endParaRPr lang="en-US" altLang="zh-CN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1305929" y="3007628"/>
            <a:ext cx="6680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B8D8D7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一般来说主要取决于主量子数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，其次取决于角量子数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endParaRPr lang="zh-CN" altLang="en-US" b="1" i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2"/>
          <p:cNvSpPr txBox="1">
            <a:spLocks noChangeArrowheads="1"/>
          </p:cNvSpPr>
          <p:nvPr/>
        </p:nvSpPr>
        <p:spPr bwMode="auto">
          <a:xfrm>
            <a:off x="1298575" y="4113187"/>
            <a:ext cx="1820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8497B0"/>
              </a:buClr>
              <a:buSzTx/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元素周期律</a:t>
            </a:r>
          </a:p>
        </p:txBody>
      </p:sp>
      <p:sp>
        <p:nvSpPr>
          <p:cNvPr id="3" name="矩形 2"/>
          <p:cNvSpPr/>
          <p:nvPr/>
        </p:nvSpPr>
        <p:spPr>
          <a:xfrm>
            <a:off x="1298575" y="4541290"/>
            <a:ext cx="9101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1" hangingPunct="1"/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将元素按核电荷数的大小排列起来，其物理、化学性质将出现明显的周期性。</a:t>
            </a:r>
          </a:p>
        </p:txBody>
      </p:sp>
      <p:sp>
        <p:nvSpPr>
          <p:cNvPr id="4" name="矩形 3"/>
          <p:cNvSpPr/>
          <p:nvPr/>
        </p:nvSpPr>
        <p:spPr>
          <a:xfrm>
            <a:off x="1298575" y="4962854"/>
            <a:ext cx="33698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97B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电子填充壳层结构的原则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05929" y="5265666"/>
            <a:ext cx="517641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泡利不相容原理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能量最小原理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原子实的贯穿和原子实极化对能级的影响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893519" y="3346281"/>
                <a:ext cx="7549824" cy="861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𝟏𝐬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𝟐𝐬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𝟐𝐩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𝟑𝐬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𝟑𝐩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𝟒𝐬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𝟑𝐝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𝟒𝐩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𝟓𝐬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𝟒𝐝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𝟓𝐩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𝟔𝐬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𝟒𝐟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𝟓𝐝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𝟔𝐩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𝟕𝐬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𝟓𝐟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𝟔𝐝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,⋯</m:t>
                      </m:r>
                    </m:oMath>
                  </m:oMathPara>
                </a14:m>
                <a:endParaRPr lang="en-US" altLang="zh-CN" sz="2000" b="1" dirty="0" smtClean="0"/>
              </a:p>
              <a:p>
                <a:pPr>
                  <a:lnSpc>
                    <a:spcPct val="125000"/>
                  </a:lnSpc>
                </a:pPr>
                <a:r>
                  <a:rPr lang="en-US" altLang="zh-CN" sz="20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n+l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越小壳层能量越低，</a:t>
                </a:r>
                <a:r>
                  <a:rPr lang="en-US" altLang="zh-CN" sz="20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n+l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相同时，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越大壳层能量越低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519" y="3346281"/>
                <a:ext cx="7549824" cy="861774"/>
              </a:xfrm>
              <a:prstGeom prst="rect">
                <a:avLst/>
              </a:prstGeom>
              <a:blipFill>
                <a:blip r:embed="rId3"/>
                <a:stretch>
                  <a:fillRect l="-889" b="-7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3" grpId="0"/>
      <p:bldP spid="3" grpId="0"/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6979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444444"/>
              </a:buClr>
              <a:buSzPct val="100000"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10.3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原子的壳层结构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126980" name="文本框 2"/>
          <p:cNvSpPr txBox="1">
            <a:spLocks noChangeArrowheads="1"/>
          </p:cNvSpPr>
          <p:nvPr/>
        </p:nvSpPr>
        <p:spPr bwMode="auto">
          <a:xfrm>
            <a:off x="1298575" y="1722438"/>
            <a:ext cx="33698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8497B0"/>
              </a:buClr>
              <a:buSzTx/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元素周期律和元素周期表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774" y="2637485"/>
            <a:ext cx="109206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纵观元素周期表中各元素核外电子的分布，我们发现电子在填充过程中遵循如下规律：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．原子核外电子数等于该原子的原子序数，各壳层和支壳层所能容纳的最大电子数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受前述规律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制约。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．每个壳层的最大电子容量是：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8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18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32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……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；而各周期的元素依次是：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8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8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18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……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。可见两者并不一致；这说明：某一壳层尚未填满，电子会开始填一个新的壳层。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．基态是原子能量最低状态，因此，逐一增加电子时，被加电子要尽可能填在能量最低状态。</a:t>
            </a:r>
          </a:p>
        </p:txBody>
      </p:sp>
      <p:sp>
        <p:nvSpPr>
          <p:cNvPr id="6" name="矩形 5"/>
          <p:cNvSpPr/>
          <p:nvPr/>
        </p:nvSpPr>
        <p:spPr>
          <a:xfrm>
            <a:off x="683774" y="2083487"/>
            <a:ext cx="80922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元素的物理、化学性质随原子序数逐渐变化的规律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元素周期律。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89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6979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444444"/>
              </a:buClr>
              <a:buSzPct val="100000"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10.3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原子的壳层结构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126980" name="文本框 2"/>
          <p:cNvSpPr txBox="1">
            <a:spLocks noChangeArrowheads="1"/>
          </p:cNvSpPr>
          <p:nvPr/>
        </p:nvSpPr>
        <p:spPr bwMode="auto">
          <a:xfrm>
            <a:off x="4231556" y="1303308"/>
            <a:ext cx="1821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8497B0"/>
              </a:buClr>
              <a:buSzTx/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元素周期律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9848" y="1703418"/>
            <a:ext cx="1133535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一周期</a:t>
            </a: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个元素，第二周期</a:t>
            </a: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8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个元素，电子填充很有规律。逐一增加电子时，从内向外进行填充；第三周期一直到</a:t>
            </a: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18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号元素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Ar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为止，电子的填充都是从内向外进行，到氩时</a:t>
            </a: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3p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支壳层被填满，但</a:t>
            </a: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3d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支壳层还全空着，下一个元素的第</a:t>
            </a: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19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个电子是填</a:t>
            </a: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3d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还是填</a:t>
            </a: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4s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呢？我们看到，这个价电子放弃</a:t>
            </a: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3d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轨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道，而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进入</a:t>
            </a: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4s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轨道，从而开始了下一周期。这是由能量最小原理决定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的。</a:t>
            </a:r>
            <a:endParaRPr kumimoji="1"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定性说明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3d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轨道是</a:t>
            </a: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n=3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L=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圆轨道，没有轨道贯穿和极化效应，而</a:t>
            </a: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4s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轨道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是</a:t>
            </a:r>
            <a:endParaRPr kumimoji="1"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很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扁的椭圆轨道，轨道贯穿和原子实的极化都很厉害，以致于其能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量</a:t>
            </a:r>
            <a:endParaRPr kumimoji="1"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下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降而低于能级。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9848" y="5317815"/>
            <a:ext cx="71090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两个有趣的元素周期表网站</a:t>
            </a:r>
            <a:endParaRPr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hlinkClick r:id="rId2"/>
              </a:rPr>
              <a:t>wap.sciencenet.cn/blog-293156-485539.html?mobile=1</a:t>
            </a:r>
            <a:endParaRPr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hlinkClick r:id="rId3"/>
              </a:rPr>
              <a:t>https://www.rsc.org/periodic-table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hlinkClick r:id="rId3"/>
              </a:rPr>
              <a:t>/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pic>
        <p:nvPicPr>
          <p:cNvPr id="414722" name="Picture 2" descr="https://gimg2.baidu.com/image_search/src=http%3A%2F%2Fpic1.zhimg.com%2F80%2Fv2-c94e5f6ba1146242d74ae2c303fd3663_720w.jpg%3Fsource%3D1940ef5c&amp;refer=http%3A%2F%2Fpic1.zhimg.com&amp;app=2002&amp;size=f9999,10000&amp;q=a80&amp;n=0&amp;g=0n&amp;fmt=auto?sec=1652192235&amp;t=57e13e1f3c8e73034651657b4698320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381" y="3136012"/>
            <a:ext cx="3562085" cy="348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02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8003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444444"/>
              </a:buClr>
              <a:buSzPct val="100000"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10.4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多电子原子能级的精细结构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128004" name="文本框 2"/>
          <p:cNvSpPr txBox="1">
            <a:spLocks noChangeArrowheads="1"/>
          </p:cNvSpPr>
          <p:nvPr/>
        </p:nvSpPr>
        <p:spPr bwMode="auto">
          <a:xfrm>
            <a:off x="1298575" y="1722438"/>
            <a:ext cx="53174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8497B0"/>
              </a:buClr>
              <a:buSzTx/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剩余非中心库伦作用和自旋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-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轨道相互作用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556048"/>
              </p:ext>
            </p:extLst>
          </p:nvPr>
        </p:nvGraphicFramePr>
        <p:xfrm>
          <a:off x="4555329" y="2145916"/>
          <a:ext cx="5359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864" name="Equation" r:id="rId3" imgW="5359320" imgH="914400" progId="Equation.DSMT4">
                  <p:embed/>
                </p:oleObj>
              </mc:Choice>
              <mc:Fallback>
                <p:oleObj name="Equation" r:id="rId3" imgW="5359320" imgH="91440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5329" y="2145916"/>
                        <a:ext cx="5359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542474" y="2381082"/>
            <a:ext cx="2770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多电子体系的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Hamilton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42474" y="3318584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引入中心场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74379"/>
              </p:ext>
            </p:extLst>
          </p:nvPr>
        </p:nvGraphicFramePr>
        <p:xfrm>
          <a:off x="3208288" y="3090669"/>
          <a:ext cx="32258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865" name="Equation" r:id="rId5" imgW="3225600" imgH="850680" progId="Equation.DSMT4">
                  <p:embed/>
                </p:oleObj>
              </mc:Choice>
              <mc:Fallback>
                <p:oleObj name="Equation" r:id="rId5" imgW="3225600" imgH="85068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8288" y="3090669"/>
                        <a:ext cx="32258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311883"/>
              </p:ext>
            </p:extLst>
          </p:nvPr>
        </p:nvGraphicFramePr>
        <p:xfrm>
          <a:off x="1686918" y="3896974"/>
          <a:ext cx="3466800" cy="888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866" name="Equation" r:id="rId7" imgW="3466800" imgH="888840" progId="Equation.DSMT4">
                  <p:embed/>
                </p:oleObj>
              </mc:Choice>
              <mc:Fallback>
                <p:oleObj name="Equation" r:id="rId7" imgW="3466800" imgH="88884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6918" y="3896974"/>
                        <a:ext cx="3466800" cy="888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5771356" y="4084637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剩余非中心库仑作用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91594" y="4975562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自旋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-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轨道耦合作用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598337"/>
              </p:ext>
            </p:extLst>
          </p:nvPr>
        </p:nvGraphicFramePr>
        <p:xfrm>
          <a:off x="3957315" y="4732872"/>
          <a:ext cx="23241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867" name="Equation" r:id="rId9" imgW="2323800" imgH="799920" progId="Equation.DSMT4">
                  <p:embed/>
                </p:oleObj>
              </mc:Choice>
              <mc:Fallback>
                <p:oleObj name="Equation" r:id="rId9" imgW="2323800" imgH="799920" progId="Equation.DSMT4">
                  <p:embed/>
                  <p:pic>
                    <p:nvPicPr>
                      <p:cNvPr id="17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7315" y="4732872"/>
                        <a:ext cx="23241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846356"/>
              </p:ext>
            </p:extLst>
          </p:nvPr>
        </p:nvGraphicFramePr>
        <p:xfrm>
          <a:off x="2509788" y="5592119"/>
          <a:ext cx="46228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868" name="Equation" r:id="rId11" imgW="4622760" imgH="901440" progId="Equation.DSMT4">
                  <p:embed/>
                </p:oleObj>
              </mc:Choice>
              <mc:Fallback>
                <p:oleObj name="Equation" r:id="rId11" imgW="4622760" imgH="901440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9788" y="5592119"/>
                        <a:ext cx="46228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1665287" y="5832740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定义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2560865"/>
              </p:ext>
            </p:extLst>
          </p:nvPr>
        </p:nvGraphicFramePr>
        <p:xfrm>
          <a:off x="8602525" y="5676659"/>
          <a:ext cx="2374560" cy="787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869" name="Equation" r:id="rId13" imgW="2374560" imgH="787320" progId="Equation.DSMT4">
                  <p:embed/>
                </p:oleObj>
              </mc:Choice>
              <mc:Fallback>
                <p:oleObj name="Equation" r:id="rId13" imgW="2374560" imgH="78732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2525" y="5676659"/>
                        <a:ext cx="2374560" cy="787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8" grpId="0"/>
      <p:bldP spid="19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8003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444444"/>
              </a:buClr>
              <a:buSzPct val="100000"/>
            </a:pP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10.4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多电子原子能级的精细结构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128004" name="文本框 2"/>
          <p:cNvSpPr txBox="1">
            <a:spLocks noChangeArrowheads="1"/>
          </p:cNvSpPr>
          <p:nvPr/>
        </p:nvSpPr>
        <p:spPr bwMode="auto">
          <a:xfrm>
            <a:off x="1298575" y="1722438"/>
            <a:ext cx="13612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8497B0"/>
              </a:buClr>
              <a:buSzTx/>
              <a:buFont typeface="Wingdings" panose="05000000000000000000" pitchFamily="2" charset="2"/>
              <a:buChar char="n"/>
            </a:pP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LS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耦合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70059"/>
              </p:ext>
            </p:extLst>
          </p:nvPr>
        </p:nvGraphicFramePr>
        <p:xfrm>
          <a:off x="904875" y="2124075"/>
          <a:ext cx="9263063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30" name="Equation" r:id="rId3" imgW="4406760" imgH="482400" progId="Equation.DSMT4">
                  <p:embed/>
                </p:oleObj>
              </mc:Choice>
              <mc:Fallback>
                <p:oleObj name="Equation" r:id="rId3" imgW="4406760" imgH="48240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75" y="2124075"/>
                        <a:ext cx="9263063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2193159"/>
              </p:ext>
            </p:extLst>
          </p:nvPr>
        </p:nvGraphicFramePr>
        <p:xfrm>
          <a:off x="904875" y="3272631"/>
          <a:ext cx="576580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31" name="Equation" r:id="rId5" imgW="2743200" imgH="253800" progId="Equation.DSMT4">
                  <p:embed/>
                </p:oleObj>
              </mc:Choice>
              <mc:Fallback>
                <p:oleObj name="Equation" r:id="rId5" imgW="2743200" imgH="25380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75" y="3272631"/>
                        <a:ext cx="5765800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818796"/>
              </p:ext>
            </p:extLst>
          </p:nvPr>
        </p:nvGraphicFramePr>
        <p:xfrm>
          <a:off x="904875" y="3838578"/>
          <a:ext cx="4217987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32" name="Equation" r:id="rId7" imgW="2006280" imgH="253800" progId="Equation.DSMT4">
                  <p:embed/>
                </p:oleObj>
              </mc:Choice>
              <mc:Fallback>
                <p:oleObj name="Equation" r:id="rId7" imgW="2006280" imgH="253800" progId="Equation.DSMT4">
                  <p:embed/>
                  <p:pic>
                    <p:nvPicPr>
                      <p:cNvPr id="24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75" y="3838578"/>
                        <a:ext cx="4217987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774205"/>
              </p:ext>
            </p:extLst>
          </p:nvPr>
        </p:nvGraphicFramePr>
        <p:xfrm>
          <a:off x="5651500" y="3838579"/>
          <a:ext cx="44577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33" name="Equation" r:id="rId9" imgW="2120760" imgH="253800" progId="Equation.DSMT4">
                  <p:embed/>
                </p:oleObj>
              </mc:Choice>
              <mc:Fallback>
                <p:oleObj name="Equation" r:id="rId9" imgW="2120760" imgH="253800" progId="Equation.DSMT4">
                  <p:embed/>
                  <p:pic>
                    <p:nvPicPr>
                      <p:cNvPr id="25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3838579"/>
                        <a:ext cx="4457700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352930"/>
              </p:ext>
            </p:extLst>
          </p:nvPr>
        </p:nvGraphicFramePr>
        <p:xfrm>
          <a:off x="571500" y="4649788"/>
          <a:ext cx="10810875" cy="165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34" name="Equation" r:id="rId11" imgW="5143320" imgH="787320" progId="Equation.DSMT4">
                  <p:embed/>
                </p:oleObj>
              </mc:Choice>
              <mc:Fallback>
                <p:oleObj name="Equation" r:id="rId11" imgW="5143320" imgH="78732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4649788"/>
                        <a:ext cx="10810875" cy="165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133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8003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444444"/>
              </a:buClr>
              <a:buSzPct val="100000"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10.4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多电子原子能级的精细结构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128004" name="文本框 2"/>
          <p:cNvSpPr txBox="1">
            <a:spLocks noChangeArrowheads="1"/>
          </p:cNvSpPr>
          <p:nvPr/>
        </p:nvSpPr>
        <p:spPr bwMode="auto">
          <a:xfrm>
            <a:off x="1298575" y="1722438"/>
            <a:ext cx="13612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8497B0"/>
              </a:buClr>
              <a:buSzTx/>
              <a:buFont typeface="Wingdings" panose="05000000000000000000" pitchFamily="2" charset="2"/>
              <a:buChar char="n"/>
            </a:pP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LS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耦合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94751"/>
              </p:ext>
            </p:extLst>
          </p:nvPr>
        </p:nvGraphicFramePr>
        <p:xfrm>
          <a:off x="904875" y="2148540"/>
          <a:ext cx="549910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55" name="Equation" r:id="rId3" imgW="2616120" imgH="215640" progId="Equation.DSMT4">
                  <p:embed/>
                </p:oleObj>
              </mc:Choice>
              <mc:Fallback>
                <p:oleObj name="Equation" r:id="rId3" imgW="2616120" imgH="21564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75" y="2148540"/>
                        <a:ext cx="5499100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769662"/>
              </p:ext>
            </p:extLst>
          </p:nvPr>
        </p:nvGraphicFramePr>
        <p:xfrm>
          <a:off x="599096" y="2734156"/>
          <a:ext cx="7124400" cy="105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56" name="Equation" r:id="rId5" imgW="7124400" imgH="1054080" progId="Equation.DSMT4">
                  <p:embed/>
                </p:oleObj>
              </mc:Choice>
              <mc:Fallback>
                <p:oleObj name="Equation" r:id="rId5" imgW="7124400" imgH="1054080" progId="Equation.DSMT4">
                  <p:embed/>
                  <p:pic>
                    <p:nvPicPr>
                      <p:cNvPr id="27" name="对象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096" y="2734156"/>
                        <a:ext cx="7124400" cy="1054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403402"/>
              </p:ext>
            </p:extLst>
          </p:nvPr>
        </p:nvGraphicFramePr>
        <p:xfrm>
          <a:off x="874569" y="3921414"/>
          <a:ext cx="6116637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57" name="Equation" r:id="rId7" imgW="2755800" imgH="634680" progId="Equation.DSMT4">
                  <p:embed/>
                </p:oleObj>
              </mc:Choice>
              <mc:Fallback>
                <p:oleObj name="Equation" r:id="rId7" imgW="2755800" imgH="634680" progId="Equation.DSMT4">
                  <p:embed/>
                  <p:pic>
                    <p:nvPicPr>
                      <p:cNvPr id="1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569" y="3921414"/>
                        <a:ext cx="6116637" cy="141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272891"/>
              </p:ext>
            </p:extLst>
          </p:nvPr>
        </p:nvGraphicFramePr>
        <p:xfrm>
          <a:off x="904875" y="5478174"/>
          <a:ext cx="5356225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58" name="Equation" r:id="rId9" imgW="2412720" imgH="457200" progId="Equation.DSMT4">
                  <p:embed/>
                </p:oleObj>
              </mc:Choice>
              <mc:Fallback>
                <p:oleObj name="Equation" r:id="rId9" imgW="2412720" imgH="457200" progId="Equation.DSMT4">
                  <p:embed/>
                  <p:pic>
                    <p:nvPicPr>
                      <p:cNvPr id="1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75" y="5478174"/>
                        <a:ext cx="5356225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8057213" y="1142391"/>
            <a:ext cx="3906990" cy="5034572"/>
            <a:chOff x="8057213" y="1142391"/>
            <a:chExt cx="3906990" cy="503457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57213" y="1503363"/>
              <a:ext cx="3665690" cy="4236609"/>
            </a:xfrm>
            <a:prstGeom prst="rect">
              <a:avLst/>
            </a:prstGeom>
          </p:spPr>
        </p:pic>
        <p:graphicFrame>
          <p:nvGraphicFramePr>
            <p:cNvPr id="2" name="对象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2774265"/>
                </p:ext>
              </p:extLst>
            </p:nvPr>
          </p:nvGraphicFramePr>
          <p:xfrm>
            <a:off x="9366250" y="2524125"/>
            <a:ext cx="20320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159" name="Equation" r:id="rId12" imgW="203040" imgH="419040" progId="Equation.DSMT4">
                    <p:embed/>
                  </p:oleObj>
                </mc:Choice>
                <mc:Fallback>
                  <p:oleObj name="Equation" r:id="rId12" imgW="203040" imgH="419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9366250" y="2524125"/>
                          <a:ext cx="203200" cy="419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对象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01629566"/>
                </p:ext>
              </p:extLst>
            </p:nvPr>
          </p:nvGraphicFramePr>
          <p:xfrm>
            <a:off x="8623300" y="4497388"/>
            <a:ext cx="22860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160" name="Equation" r:id="rId14" imgW="228600" imgH="419040" progId="Equation.DSMT4">
                    <p:embed/>
                  </p:oleObj>
                </mc:Choice>
                <mc:Fallback>
                  <p:oleObj name="Equation" r:id="rId14" imgW="228600" imgH="419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8623300" y="4497388"/>
                          <a:ext cx="228600" cy="419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3672064"/>
                </p:ext>
              </p:extLst>
            </p:nvPr>
          </p:nvGraphicFramePr>
          <p:xfrm>
            <a:off x="8126880" y="1531102"/>
            <a:ext cx="2413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161" name="Equation" r:id="rId16" imgW="241200" imgH="330120" progId="Equation.DSMT4">
                    <p:embed/>
                  </p:oleObj>
                </mc:Choice>
                <mc:Fallback>
                  <p:oleObj name="Equation" r:id="rId16" imgW="241200" imgH="3301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8126880" y="1531102"/>
                          <a:ext cx="241300" cy="330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7531794"/>
                </p:ext>
              </p:extLst>
            </p:nvPr>
          </p:nvGraphicFramePr>
          <p:xfrm>
            <a:off x="10774363" y="5795963"/>
            <a:ext cx="2286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162" name="Equation" r:id="rId18" imgW="228600" imgH="380880" progId="Equation.DSMT4">
                    <p:embed/>
                  </p:oleObj>
                </mc:Choice>
                <mc:Fallback>
                  <p:oleObj name="Equation" r:id="rId18" imgW="228600" imgH="3808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0774363" y="5795963"/>
                          <a:ext cx="22860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2540814"/>
                </p:ext>
              </p:extLst>
            </p:nvPr>
          </p:nvGraphicFramePr>
          <p:xfrm>
            <a:off x="10774363" y="4267200"/>
            <a:ext cx="2667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163" name="Equation" r:id="rId20" imgW="266400" imgH="380880" progId="Equation.DSMT4">
                    <p:embed/>
                  </p:oleObj>
                </mc:Choice>
                <mc:Fallback>
                  <p:oleObj name="Equation" r:id="rId20" imgW="266400" imgH="3808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10774363" y="4267200"/>
                          <a:ext cx="26670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02991125"/>
                </p:ext>
              </p:extLst>
            </p:nvPr>
          </p:nvGraphicFramePr>
          <p:xfrm>
            <a:off x="11722903" y="4991389"/>
            <a:ext cx="2413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164" name="Equation" r:id="rId22" imgW="241200" imgH="342720" progId="Equation.DSMT4">
                    <p:embed/>
                  </p:oleObj>
                </mc:Choice>
                <mc:Fallback>
                  <p:oleObj name="Equation" r:id="rId22" imgW="241200" imgH="3427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11722903" y="4991389"/>
                          <a:ext cx="24130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43738765"/>
                </p:ext>
              </p:extLst>
            </p:nvPr>
          </p:nvGraphicFramePr>
          <p:xfrm>
            <a:off x="10002838" y="1142391"/>
            <a:ext cx="2413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165" name="Equation" r:id="rId24" imgW="241200" imgH="342720" progId="Equation.DSMT4">
                    <p:embed/>
                  </p:oleObj>
                </mc:Choice>
                <mc:Fallback>
                  <p:oleObj name="Equation" r:id="rId24" imgW="241200" imgH="3427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10002838" y="1142391"/>
                          <a:ext cx="24130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622567"/>
              </p:ext>
            </p:extLst>
          </p:nvPr>
        </p:nvGraphicFramePr>
        <p:xfrm>
          <a:off x="8247530" y="6196518"/>
          <a:ext cx="1828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66" name="Equation" r:id="rId26" imgW="1828800" imgH="457200" progId="Equation.DSMT4">
                  <p:embed/>
                </p:oleObj>
              </mc:Choice>
              <mc:Fallback>
                <p:oleObj name="Equation" r:id="rId26" imgW="1828800" imgH="457200" progId="Equation.DSMT4">
                  <p:embed/>
                  <p:pic>
                    <p:nvPicPr>
                      <p:cNvPr id="74791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7530" y="6196518"/>
                        <a:ext cx="1828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6502245" y="6225063"/>
            <a:ext cx="1733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原子态表示为</a:t>
            </a:r>
          </a:p>
        </p:txBody>
      </p:sp>
    </p:spTree>
    <p:extLst>
      <p:ext uri="{BB962C8B-B14F-4D97-AF65-F5344CB8AC3E}">
        <p14:creationId xmlns:p14="http://schemas.microsoft.com/office/powerpoint/2010/main" val="312661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8003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444444"/>
              </a:buClr>
              <a:buSzPct val="100000"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10.4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多电子原子能级的精细结构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128004" name="文本框 2"/>
          <p:cNvSpPr txBox="1">
            <a:spLocks noChangeArrowheads="1"/>
          </p:cNvSpPr>
          <p:nvPr/>
        </p:nvSpPr>
        <p:spPr bwMode="auto">
          <a:xfrm>
            <a:off x="1298575" y="1722438"/>
            <a:ext cx="13612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8497B0"/>
              </a:buClr>
              <a:buSzTx/>
              <a:buFont typeface="Wingdings" panose="05000000000000000000" pitchFamily="2" charset="2"/>
              <a:buChar char="n"/>
            </a:pP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LS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耦合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356143"/>
              </p:ext>
            </p:extLst>
          </p:nvPr>
        </p:nvGraphicFramePr>
        <p:xfrm>
          <a:off x="1403004" y="2287588"/>
          <a:ext cx="6362701" cy="234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09" name="Equation" r:id="rId3" imgW="6362640" imgH="2349360" progId="Equation.DSMT4">
                  <p:embed/>
                </p:oleObj>
              </mc:Choice>
              <mc:Fallback>
                <p:oleObj name="Equation" r:id="rId3" imgW="6362640" imgH="2349360" progId="Equation.DSMT4">
                  <p:embed/>
                  <p:pic>
                    <p:nvPicPr>
                      <p:cNvPr id="1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004" y="2287588"/>
                        <a:ext cx="6362701" cy="234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854604"/>
              </p:ext>
            </p:extLst>
          </p:nvPr>
        </p:nvGraphicFramePr>
        <p:xfrm>
          <a:off x="1403004" y="4867097"/>
          <a:ext cx="9321480" cy="342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10" name="Equation" r:id="rId5" imgW="9321480" imgH="342720" progId="Equation.DSMT4">
                  <p:embed/>
                </p:oleObj>
              </mc:Choice>
              <mc:Fallback>
                <p:oleObj name="Equation" r:id="rId5" imgW="9321480" imgH="342720" progId="Equation.DSMT4">
                  <p:embed/>
                  <p:pic>
                    <p:nvPicPr>
                      <p:cNvPr id="1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004" y="4867097"/>
                        <a:ext cx="9321480" cy="342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365583"/>
              </p:ext>
            </p:extLst>
          </p:nvPr>
        </p:nvGraphicFramePr>
        <p:xfrm>
          <a:off x="8147249" y="5527331"/>
          <a:ext cx="2489040" cy="342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11" name="Equation" r:id="rId7" imgW="2489040" imgH="342720" progId="Equation.DSMT4">
                  <p:embed/>
                </p:oleObj>
              </mc:Choice>
              <mc:Fallback>
                <p:oleObj name="Equation" r:id="rId7" imgW="2489040" imgH="342720" progId="Equation.DSMT4">
                  <p:embed/>
                  <p:pic>
                    <p:nvPicPr>
                      <p:cNvPr id="1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7249" y="5527331"/>
                        <a:ext cx="2489040" cy="342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969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8003" name="内容占位符 2"/>
          <p:cNvSpPr txBox="1">
            <a:spLocks/>
          </p:cNvSpPr>
          <p:nvPr/>
        </p:nvSpPr>
        <p:spPr bwMode="auto">
          <a:xfrm>
            <a:off x="1298576" y="1284288"/>
            <a:ext cx="4734476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444444"/>
              </a:buClr>
              <a:buSzPct val="100000"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10.4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多电子原子能级的精细结构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128004" name="文本框 2"/>
          <p:cNvSpPr txBox="1">
            <a:spLocks noChangeArrowheads="1"/>
          </p:cNvSpPr>
          <p:nvPr/>
        </p:nvSpPr>
        <p:spPr bwMode="auto">
          <a:xfrm>
            <a:off x="1298575" y="1722438"/>
            <a:ext cx="13612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8497B0"/>
              </a:buClr>
              <a:buSzTx/>
              <a:buFont typeface="Wingdings" panose="05000000000000000000" pitchFamily="2" charset="2"/>
              <a:buChar char="n"/>
            </a:pP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LS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耦合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0327" y="2122548"/>
            <a:ext cx="4576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/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能级高低顺序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——Hund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规则</a:t>
            </a:r>
            <a:endParaRPr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3085" y="2522658"/>
            <a:ext cx="690303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1" hangingPunct="1">
              <a:lnSpc>
                <a:spcPct val="150000"/>
              </a:lnSpc>
              <a:buClr>
                <a:srgbClr val="B8D8D7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先看</a:t>
            </a:r>
            <a:r>
              <a:rPr lang="en-US" altLang="zh-CN" sz="20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值，</a:t>
            </a:r>
            <a:r>
              <a:rPr lang="en-US" altLang="zh-CN" sz="20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较大的能级较低</a:t>
            </a:r>
            <a:r>
              <a:rPr lang="en-US" altLang="zh-CN" sz="20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单重态能级高于三重态能级</a:t>
            </a:r>
            <a:endParaRPr lang="en-US" altLang="zh-CN" sz="2000" b="1" dirty="0" smtClean="0">
              <a:solidFill>
                <a:srgbClr val="C00000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150000"/>
              </a:lnSpc>
              <a:buClr>
                <a:srgbClr val="B8D8D7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其次看</a:t>
            </a:r>
            <a:r>
              <a:rPr lang="en-US" altLang="zh-CN" sz="20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值，</a:t>
            </a:r>
            <a:r>
              <a:rPr lang="en-US" altLang="zh-CN" sz="20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较大的能级较低</a:t>
            </a:r>
            <a:r>
              <a:rPr lang="en-US" altLang="zh-CN" sz="20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——</a:t>
            </a:r>
            <a:r>
              <a:rPr lang="en-US" altLang="zh-CN" sz="20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SPDF</a:t>
            </a:r>
            <a:r>
              <a:rPr lang="en-US" altLang="zh-CN" sz="20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……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依次降低</a:t>
            </a:r>
            <a:endParaRPr lang="en-US" altLang="zh-CN" sz="2000" b="1" dirty="0" smtClean="0">
              <a:solidFill>
                <a:srgbClr val="C00000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150000"/>
              </a:lnSpc>
              <a:buClr>
                <a:srgbClr val="B8D8D7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同一支壳层中：</a:t>
            </a:r>
            <a:endParaRPr lang="en-US" altLang="zh-CN" sz="2000" b="1" dirty="0" smtClean="0">
              <a:solidFill>
                <a:srgbClr val="C00000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150000"/>
              </a:lnSpc>
              <a:buClr>
                <a:srgbClr val="B8D8D7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电子数≤闭合壳层容纳数一半，</a:t>
            </a:r>
            <a:r>
              <a:rPr lang="en-US" altLang="zh-CN" sz="20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J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较小的能级低</a:t>
            </a:r>
            <a:r>
              <a:rPr lang="en-US" altLang="zh-CN" sz="20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正序</a:t>
            </a:r>
            <a:endParaRPr lang="en-US" altLang="zh-CN" sz="2000" b="1" dirty="0" smtClean="0">
              <a:solidFill>
                <a:srgbClr val="C00000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150000"/>
              </a:lnSpc>
              <a:buClr>
                <a:srgbClr val="B8D8D7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电子数＞闭合壳层容纳数一半，</a:t>
            </a:r>
            <a:r>
              <a:rPr lang="en-US" altLang="zh-CN" sz="20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J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较大的能级低</a:t>
            </a:r>
            <a:r>
              <a:rPr lang="en-US" altLang="zh-CN" sz="20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倒序</a:t>
            </a:r>
            <a:endParaRPr lang="en-US" altLang="zh-CN" sz="2000" b="1" dirty="0" smtClean="0">
              <a:solidFill>
                <a:srgbClr val="C00000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823" y="1332592"/>
            <a:ext cx="5127481" cy="382335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98176" y="5491295"/>
            <a:ext cx="11594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1" hangingPunct="1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原子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中有两个电子，当它们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处于</a:t>
            </a:r>
            <a:r>
              <a:rPr lang="en-US" altLang="zh-CN" sz="2000" b="1" i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nsn</a:t>
            </a:r>
            <a:r>
              <a:rPr lang="en-US" altLang="zh-CN" sz="2000" b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’</a:t>
            </a:r>
            <a:r>
              <a:rPr lang="en-US" altLang="zh-CN" sz="2000" b="1" i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i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npn</a:t>
            </a:r>
            <a:r>
              <a:rPr lang="en-US" altLang="zh-CN" sz="2000" b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’</a:t>
            </a:r>
            <a:r>
              <a:rPr lang="en-US" altLang="zh-CN" sz="2000" b="1" i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p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4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d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态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时，原子有哪些可能的状态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。（非同科电子）</a:t>
            </a:r>
            <a:endParaRPr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8175" y="5991787"/>
            <a:ext cx="110145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1" hangingPunct="1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原子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中有两个电子，当它们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处于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ns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)</a:t>
            </a:r>
            <a:r>
              <a:rPr lang="en-US" altLang="zh-CN" sz="2000" b="1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(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np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)</a:t>
            </a:r>
            <a:r>
              <a:rPr lang="en-US" altLang="zh-CN" sz="2000" b="1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态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时，原子有哪些可能的状态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。（同科电子）</a:t>
            </a:r>
            <a:endParaRPr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45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>
          <a:xfrm>
            <a:off x="683775" y="478818"/>
            <a:ext cx="5460994" cy="801388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8003" name="内容占位符 2"/>
          <p:cNvSpPr txBox="1">
            <a:spLocks/>
          </p:cNvSpPr>
          <p:nvPr/>
        </p:nvSpPr>
        <p:spPr bwMode="auto">
          <a:xfrm>
            <a:off x="1298575" y="1284288"/>
            <a:ext cx="455358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444444"/>
              </a:buClr>
              <a:buSzPct val="100000"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10.4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多电子原子能级的精细结构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128004" name="文本框 2"/>
          <p:cNvSpPr txBox="1">
            <a:spLocks noChangeArrowheads="1"/>
          </p:cNvSpPr>
          <p:nvPr/>
        </p:nvSpPr>
        <p:spPr bwMode="auto">
          <a:xfrm>
            <a:off x="1298575" y="1722438"/>
            <a:ext cx="13612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8497B0"/>
              </a:buClr>
              <a:buSzTx/>
              <a:buFont typeface="Wingdings" panose="05000000000000000000" pitchFamily="2" charset="2"/>
              <a:buChar char="n"/>
            </a:pP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LS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耦合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0327" y="2122548"/>
            <a:ext cx="18695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/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基组态的确定</a:t>
            </a:r>
            <a:endParaRPr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07510" y="2516907"/>
            <a:ext cx="2629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Clr>
                <a:srgbClr val="B8D8D7"/>
              </a:buClr>
              <a:buFont typeface="Wingdings" panose="05000000000000000000" pitchFamily="2" charset="2"/>
              <a:buChar char="u"/>
            </a:pPr>
            <a:r>
              <a:rPr lang="zh-CN" altLang="en-US" b="1" dirty="0">
                <a:latin typeface="方正新书宋简体" panose="03000509000000000000" pitchFamily="65" charset="-122"/>
                <a:ea typeface="方正新书宋简体" panose="03000509000000000000" pitchFamily="65" charset="-122"/>
                <a:cs typeface="Times New Roman" panose="02020603050405020304" pitchFamily="18" charset="0"/>
              </a:rPr>
              <a:t>满壳层或满支壳层</a:t>
            </a:r>
            <a:r>
              <a:rPr lang="zh-CN" altLang="en-US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  <a:cs typeface="Times New Roman" panose="02020603050405020304" pitchFamily="18" charset="0"/>
              </a:rPr>
              <a:t>时</a:t>
            </a:r>
            <a:endParaRPr lang="zh-CN" altLang="en-US" sz="800" b="1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90327" y="2805019"/>
            <a:ext cx="45985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此时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只有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+1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个值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，且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有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+1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个电子的</a:t>
            </a:r>
            <a:r>
              <a:rPr lang="en-US" altLang="zh-CN" b="1" i="1" dirty="0" err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=1/2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2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+1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个电子的</a:t>
            </a:r>
            <a:r>
              <a:rPr lang="en-US" altLang="zh-CN" b="1" i="1" dirty="0" err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</a:t>
            </a:r>
            <a:r>
              <a:rPr lang="en-US" altLang="zh-CN" b="1" dirty="0">
                <a:latin typeface="Symbol" panose="05050102010706020507" pitchFamily="18" charset="2"/>
                <a:ea typeface="方正新书宋简体" panose="03000509000000000000" pitchFamily="65" charset="-122"/>
                <a:cs typeface="Times New Roman" panose="02020603050405020304" pitchFamily="18" charset="0"/>
              </a:rPr>
              <a:t>-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1/2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。因此，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=0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分别从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取到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-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，即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=0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，总角动量量子数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J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=0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，故原子态为</a:t>
            </a:r>
            <a:r>
              <a:rPr lang="en-US" altLang="zh-CN" b="1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en-US" altLang="zh-CN" b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0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07510" y="4534343"/>
            <a:ext cx="3213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Clr>
                <a:srgbClr val="B8D8D7"/>
              </a:buClr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最外壳层或支壳层未满时</a:t>
            </a:r>
            <a:endParaRPr lang="zh-CN" altLang="en-US" b="1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90327" y="4995467"/>
            <a:ext cx="3434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Clr>
                <a:srgbClr val="B8D8D7"/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最外支壳层电子</a:t>
            </a:r>
            <a:r>
              <a:rPr lang="zh-CN" altLang="en-US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数</a:t>
            </a:r>
            <a:r>
              <a:rPr lang="en-US" altLang="zh-CN" b="1" i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N</a:t>
            </a:r>
            <a:r>
              <a:rPr lang="zh-CN" altLang="en-US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≤</a:t>
            </a:r>
            <a:r>
              <a:rPr lang="en-US" altLang="zh-CN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2</a:t>
            </a:r>
            <a:r>
              <a:rPr lang="en-US" altLang="zh-CN" b="1" i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l</a:t>
            </a:r>
            <a:r>
              <a:rPr lang="en-US" altLang="zh-CN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+1</a:t>
            </a:r>
            <a:r>
              <a:rPr lang="zh-CN" altLang="en-US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时</a:t>
            </a:r>
            <a:endParaRPr lang="zh-CN" altLang="en-US" b="1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966218" y="1280206"/>
            <a:ext cx="1586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的确定</a:t>
            </a:r>
            <a:endParaRPr lang="zh-CN" altLang="en-US" b="1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583936" y="1649538"/>
            <a:ext cx="65167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当所有电子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</a:t>
            </a:r>
            <a:r>
              <a:rPr lang="en-US" altLang="zh-CN" b="1" i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b="1" i="1" baseline="-25000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si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均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取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为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1/2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时，</a:t>
            </a:r>
            <a:r>
              <a:rPr lang="en-US" altLang="zh-CN" b="1" i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b="1" i="1" baseline="-25000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∑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 err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si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最大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从而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最大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，故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有 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604740"/>
              </p:ext>
            </p:extLst>
          </p:nvPr>
        </p:nvGraphicFramePr>
        <p:xfrm>
          <a:off x="6289675" y="2122488"/>
          <a:ext cx="37973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069" name="Equation" r:id="rId3" imgW="3797280" imgH="736560" progId="Equation.DSMT4">
                  <p:embed/>
                </p:oleObj>
              </mc:Choice>
              <mc:Fallback>
                <p:oleObj name="Equation" r:id="rId3" imgW="379728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89675" y="2122488"/>
                        <a:ext cx="37973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矩形 43"/>
          <p:cNvSpPr/>
          <p:nvPr/>
        </p:nvSpPr>
        <p:spPr>
          <a:xfrm>
            <a:off x="5966218" y="2994272"/>
            <a:ext cx="1586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 </a:t>
            </a:r>
            <a:r>
              <a:rPr lang="zh-CN" altLang="en-US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的确定</a:t>
            </a:r>
            <a:endParaRPr lang="zh-CN" altLang="en-US" b="1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583935" y="3332158"/>
            <a:ext cx="651677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个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电子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</a:t>
            </a:r>
            <a:r>
              <a:rPr lang="en-US" altLang="zh-CN" b="1" i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b="1" i="1" baseline="-25000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均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相同，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所以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不能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完全相同，但又要尽可能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使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∑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li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最大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所以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依次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取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为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-1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-2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…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-(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-1)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，因此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+(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-1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)+(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-2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)+…+[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-(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-1)]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，即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</a:t>
            </a:r>
            <a:r>
              <a:rPr lang="en-US" altLang="zh-CN" b="1" i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Nl</a:t>
            </a:r>
            <a:r>
              <a:rPr lang="en-US" altLang="zh-CN" b="1" i="1" dirty="0" smtClean="0">
                <a:latin typeface="Symbol" panose="05050102010706020507" pitchFamily="18" charset="2"/>
                <a:ea typeface="方正新书宋简体" panose="03000509000000000000" pitchFamily="65" charset="-122"/>
                <a:cs typeface="Times New Roman" panose="02020603050405020304" pitchFamily="18" charset="0"/>
              </a:rPr>
              <a:t>-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[1+2+3+…+(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latin typeface="Symbol" panose="05050102010706020507" pitchFamily="18" charset="2"/>
                <a:ea typeface="方正新书宋简体" panose="03000509000000000000" pitchFamily="65" charset="-122"/>
                <a:cs typeface="Times New Roman" panose="02020603050405020304" pitchFamily="18" charset="0"/>
              </a:rPr>
              <a:t>-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1)]=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(2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+1</a:t>
            </a:r>
            <a:r>
              <a:rPr lang="en-US" altLang="zh-CN" b="1" dirty="0">
                <a:latin typeface="Symbol" panose="05050102010706020507" pitchFamily="18" charset="2"/>
                <a:ea typeface="方正新书宋简体" panose="03000509000000000000" pitchFamily="65" charset="-122"/>
                <a:cs typeface="Times New Roman" panose="02020603050405020304" pitchFamily="18" charset="0"/>
              </a:rPr>
              <a:t>-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)/2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966218" y="4706354"/>
            <a:ext cx="1586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j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的确定</a:t>
            </a:r>
            <a:endParaRPr lang="zh-CN" altLang="en-US" b="1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583935" y="5048368"/>
            <a:ext cx="65167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由洪特定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则知，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j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小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的能级位置低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。前面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已经确定了最低能态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和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，则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j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很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容易确定</a:t>
            </a:r>
          </a:p>
        </p:txBody>
      </p:sp>
      <p:sp>
        <p:nvSpPr>
          <p:cNvPr id="41" name="矩形 40"/>
          <p:cNvSpPr/>
          <p:nvPr/>
        </p:nvSpPr>
        <p:spPr>
          <a:xfrm>
            <a:off x="790327" y="6104003"/>
            <a:ext cx="103797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例：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23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24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25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号元素（矾、铬、锰）的基态电子组态分别为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d</a:t>
            </a:r>
            <a:r>
              <a:rPr lang="en-US" altLang="zh-CN" sz="2000" b="1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d</a:t>
            </a:r>
            <a:r>
              <a:rPr lang="en-US" altLang="zh-CN" sz="2000" b="1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5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4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d</a:t>
            </a:r>
            <a:r>
              <a:rPr lang="en-US" altLang="zh-CN" sz="2000" b="1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5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，求其基态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76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8" grpId="0"/>
      <p:bldP spid="39" grpId="0"/>
      <p:bldP spid="40" grpId="0"/>
      <p:bldP spid="35" grpId="0"/>
      <p:bldP spid="44" grpId="0"/>
      <p:bldP spid="45" grpId="0"/>
      <p:bldP spid="46" grpId="0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8003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444444"/>
              </a:buClr>
              <a:buSzPct val="100000"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10.4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多电子原子能级的精细结构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128004" name="文本框 2"/>
          <p:cNvSpPr txBox="1">
            <a:spLocks noChangeArrowheads="1"/>
          </p:cNvSpPr>
          <p:nvPr/>
        </p:nvSpPr>
        <p:spPr bwMode="auto">
          <a:xfrm>
            <a:off x="1298575" y="1722438"/>
            <a:ext cx="13612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8497B0"/>
              </a:buClr>
              <a:buSzTx/>
              <a:buFont typeface="Wingdings" panose="05000000000000000000" pitchFamily="2" charset="2"/>
              <a:buChar char="n"/>
            </a:pP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LS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耦合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0327" y="2122548"/>
            <a:ext cx="18695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/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基组态的确定</a:t>
            </a:r>
            <a:endParaRPr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09974" y="2542716"/>
            <a:ext cx="3213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Clr>
                <a:srgbClr val="B8D8D7"/>
              </a:buClr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最外壳层或支壳层未满时</a:t>
            </a:r>
            <a:endParaRPr lang="zh-CN" altLang="en-US" b="1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92791" y="2918328"/>
            <a:ext cx="3434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Clr>
                <a:srgbClr val="B8D8D7"/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最外支壳层电子</a:t>
            </a:r>
            <a:r>
              <a:rPr lang="zh-CN" altLang="en-US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数</a:t>
            </a:r>
            <a:r>
              <a:rPr lang="en-US" altLang="zh-CN" b="1" i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N</a:t>
            </a:r>
            <a:r>
              <a:rPr lang="zh-CN" altLang="en-US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＞</a:t>
            </a:r>
            <a:r>
              <a:rPr lang="en-US" altLang="zh-CN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2</a:t>
            </a:r>
            <a:r>
              <a:rPr lang="en-US" altLang="zh-CN" b="1" i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l</a:t>
            </a:r>
            <a:r>
              <a:rPr lang="en-US" altLang="zh-CN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+1</a:t>
            </a:r>
            <a:r>
              <a:rPr lang="zh-CN" altLang="en-US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时</a:t>
            </a:r>
            <a:endParaRPr lang="zh-CN" altLang="en-US" b="1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276660" y="1739613"/>
            <a:ext cx="1586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的确定</a:t>
            </a:r>
            <a:endParaRPr lang="zh-CN" altLang="en-US" b="1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332343" y="3647902"/>
            <a:ext cx="1586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 </a:t>
            </a:r>
            <a:r>
              <a:rPr lang="zh-CN" altLang="en-US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的确定</a:t>
            </a:r>
            <a:endParaRPr lang="zh-CN" altLang="en-US" b="1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563735" y="6071846"/>
            <a:ext cx="1586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Clr>
                <a:srgbClr val="41B0B9"/>
              </a:buClr>
              <a:buFont typeface="Arial" panose="020B0604020202020204" pitchFamily="34" charset="0"/>
              <a:buChar char="•"/>
            </a:pP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j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的确定</a:t>
            </a:r>
            <a:endParaRPr lang="zh-CN" altLang="en-US" b="1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846552" y="6316096"/>
            <a:ext cx="55626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由洪特定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则知，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j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大的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能级位置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低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0832" y="3332216"/>
            <a:ext cx="34805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因为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对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给定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 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，只有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+1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种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可能的取值。所以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当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＞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+1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时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i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b="1" i="1" baseline="-25000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不能都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取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1/2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否则必然要违反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Pauli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原理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15160" y="1979225"/>
            <a:ext cx="73914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为了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使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最大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。自旋向上的电子要尽可能多，而最多只能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有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+1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个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剩余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latin typeface="Symbol" panose="05050102010706020507" pitchFamily="18" charset="2"/>
                <a:ea typeface="方正新书宋简体" panose="03000509000000000000" pitchFamily="65" charset="-122"/>
                <a:cs typeface="Times New Roman" panose="02020603050405020304" pitchFamily="18" charset="0"/>
              </a:rPr>
              <a:t>-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+1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个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电子只能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取</a:t>
            </a:r>
            <a:r>
              <a:rPr lang="en-US" altLang="zh-CN" b="1" dirty="0">
                <a:latin typeface="Symbol" panose="05050102010706020507" pitchFamily="18" charset="2"/>
                <a:ea typeface="方正新书宋简体" panose="03000509000000000000" pitchFamily="65" charset="-122"/>
                <a:cs typeface="Times New Roman" panose="02020603050405020304" pitchFamily="18" charset="0"/>
              </a:rPr>
              <a:t>-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1/2,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所以</a:t>
            </a:r>
          </a:p>
        </p:txBody>
      </p:sp>
      <p:graphicFrame>
        <p:nvGraphicFramePr>
          <p:cNvPr id="1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402205"/>
              </p:ext>
            </p:extLst>
          </p:nvPr>
        </p:nvGraphicFramePr>
        <p:xfrm>
          <a:off x="4602163" y="2835275"/>
          <a:ext cx="70485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374" name="Equation" r:id="rId3" imgW="7048440" imgH="825480" progId="Equation.DSMT4">
                  <p:embed/>
                </p:oleObj>
              </mc:Choice>
              <mc:Fallback>
                <p:oleObj name="Equation" r:id="rId3" imgW="7048440" imgH="825480" progId="Equation.DSMT4">
                  <p:embed/>
                  <p:pic>
                    <p:nvPicPr>
                      <p:cNvPr id="187411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2163" y="2835275"/>
                        <a:ext cx="70485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615160" y="3938369"/>
            <a:ext cx="752229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对于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+1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个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电子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, </a:t>
            </a:r>
            <a:r>
              <a:rPr lang="en-US" altLang="zh-CN" b="1" i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b="1" i="1" baseline="-25000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=1/2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相应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为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latin typeface="Symbol" panose="05050102010706020507" pitchFamily="18" charset="2"/>
                <a:ea typeface="方正新书宋简体" panose="03000509000000000000" pitchFamily="65" charset="-122"/>
                <a:cs typeface="Times New Roman" panose="02020603050405020304" pitchFamily="18" charset="0"/>
              </a:rPr>
              <a:t>-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…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Symbol" panose="05050102010706020507" pitchFamily="18" charset="2"/>
                <a:ea typeface="方正新书宋简体" panose="03000509000000000000" pitchFamily="65" charset="-122"/>
                <a:cs typeface="Times New Roman" panose="02020603050405020304" pitchFamily="18" charset="0"/>
              </a:rPr>
              <a:t>-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所以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∑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m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li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=0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余下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latin typeface="Symbol" panose="05050102010706020507" pitchFamily="18" charset="2"/>
                <a:ea typeface="方正新书宋简体" panose="03000509000000000000" pitchFamily="65" charset="-122"/>
                <a:cs typeface="Times New Roman" panose="02020603050405020304" pitchFamily="18" charset="0"/>
              </a:rPr>
              <a:t>-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+1)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个电子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, </a:t>
            </a:r>
            <a:r>
              <a:rPr lang="en-US" altLang="zh-CN" b="1" i="1" dirty="0" err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</a:t>
            </a:r>
            <a:r>
              <a:rPr lang="en-US" altLang="zh-CN" b="1" dirty="0">
                <a:latin typeface="Symbol" panose="05050102010706020507" pitchFamily="18" charset="2"/>
                <a:ea typeface="方正新书宋简体" panose="03000509000000000000" pitchFamily="65" charset="-122"/>
                <a:cs typeface="Times New Roman" panose="02020603050405020304" pitchFamily="18" charset="0"/>
              </a:rPr>
              <a:t>-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1/2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相应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必须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尽可能大。故 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为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latin typeface="Symbol" panose="05050102010706020507" pitchFamily="18" charset="2"/>
                <a:ea typeface="方正新书宋简体" panose="03000509000000000000" pitchFamily="65" charset="-122"/>
                <a:cs typeface="Times New Roman" panose="02020603050405020304" pitchFamily="18" charset="0"/>
              </a:rPr>
              <a:t>-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…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latin typeface="Symbol" panose="05050102010706020507" pitchFamily="18" charset="2"/>
                <a:ea typeface="方正新书宋简体" panose="03000509000000000000" pitchFamily="65" charset="-122"/>
                <a:cs typeface="Times New Roman" panose="02020603050405020304" pitchFamily="18" charset="0"/>
              </a:rPr>
              <a:t>-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[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latin typeface="Symbol" panose="05050102010706020507" pitchFamily="18" charset="2"/>
                <a:ea typeface="方正新书宋简体" panose="03000509000000000000" pitchFamily="65" charset="-122"/>
                <a:cs typeface="Times New Roman" panose="02020603050405020304" pitchFamily="18" charset="0"/>
              </a:rPr>
              <a:t>-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+1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)</a:t>
            </a:r>
            <a:r>
              <a:rPr lang="en-US" altLang="zh-CN" b="1" dirty="0">
                <a:latin typeface="Symbol" panose="05050102010706020507" pitchFamily="18" charset="2"/>
                <a:ea typeface="方正新书宋简体" panose="03000509000000000000" pitchFamily="65" charset="-122"/>
                <a:cs typeface="Times New Roman" panose="02020603050405020304" pitchFamily="18" charset="0"/>
              </a:rPr>
              <a:t>-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1] 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所以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1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248589"/>
              </p:ext>
            </p:extLst>
          </p:nvPr>
        </p:nvGraphicFramePr>
        <p:xfrm>
          <a:off x="1122168" y="5334956"/>
          <a:ext cx="10287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375" name="Equation" r:id="rId5" imgW="10287000" imgH="787320" progId="Equation.DSMT4">
                  <p:embed/>
                </p:oleObj>
              </mc:Choice>
              <mc:Fallback>
                <p:oleObj name="Equation" r:id="rId5" imgW="10287000" imgH="787320" progId="Equation.DSMT4">
                  <p:embed/>
                  <p:pic>
                    <p:nvPicPr>
                      <p:cNvPr id="187419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168" y="5334956"/>
                        <a:ext cx="102870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221879" y="6395118"/>
            <a:ext cx="4518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例：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26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号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元素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Fe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最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外层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组态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d</a:t>
            </a:r>
            <a:r>
              <a:rPr lang="en-US" altLang="zh-CN" b="1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6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，求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其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基态 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74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4" grpId="0"/>
      <p:bldP spid="46" grpId="0"/>
      <p:bldP spid="47" grpId="0"/>
      <p:bldP spid="2" grpId="0"/>
      <p:bldP spid="3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pic>
        <p:nvPicPr>
          <p:cNvPr id="119811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63" y="1304925"/>
            <a:ext cx="9642475" cy="542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8003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444444"/>
              </a:buClr>
              <a:buSzPct val="100000"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10.4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多电子原子能级的精细结构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128004" name="文本框 2"/>
          <p:cNvSpPr txBox="1">
            <a:spLocks noChangeArrowheads="1"/>
          </p:cNvSpPr>
          <p:nvPr/>
        </p:nvSpPr>
        <p:spPr bwMode="auto">
          <a:xfrm>
            <a:off x="1298575" y="1722438"/>
            <a:ext cx="13612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8497B0"/>
              </a:buClr>
              <a:buSzTx/>
              <a:buFont typeface="Wingdings" panose="05000000000000000000" pitchFamily="2" charset="2"/>
              <a:buChar char="n"/>
            </a:pP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LS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耦合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0327" y="2122548"/>
            <a:ext cx="18695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/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基组态的确定</a:t>
            </a:r>
            <a:endParaRPr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09974" y="2542716"/>
            <a:ext cx="3370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Clr>
                <a:srgbClr val="B8D8D7"/>
              </a:buClr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最外层有两个支壳层未满时</a:t>
            </a:r>
            <a:endParaRPr lang="zh-CN" altLang="en-US" b="1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58343" y="2866303"/>
            <a:ext cx="90181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在这种情况下，对两个支壳层分别用上述方法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求得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和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最后再求相加后的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总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最大值，即得所要求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。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J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确定方法是：求得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总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后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，若两个支壳层均未超过（或等于）半满。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则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J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=|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latin typeface="Symbol" panose="05050102010706020507" pitchFamily="18" charset="2"/>
                <a:ea typeface="方正新书宋简体" panose="03000509000000000000" pitchFamily="65" charset="-122"/>
                <a:cs typeface="Times New Roman" panose="02020603050405020304" pitchFamily="18" charset="0"/>
              </a:rPr>
              <a:t>-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|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；若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两个支层有一个支壳层超过半满，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则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J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+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8343" y="4759550"/>
            <a:ext cx="5697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例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45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号元素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Rh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（铑）的电子基组态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4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d</a:t>
            </a:r>
            <a:r>
              <a:rPr lang="en-US" altLang="zh-CN" b="1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8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5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，求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其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基态 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9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2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8003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444444"/>
              </a:buClr>
              <a:buSzPct val="100000"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10.4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多电子原子能级的精细结构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128004" name="文本框 2"/>
          <p:cNvSpPr txBox="1">
            <a:spLocks noChangeArrowheads="1"/>
          </p:cNvSpPr>
          <p:nvPr/>
        </p:nvSpPr>
        <p:spPr bwMode="auto">
          <a:xfrm>
            <a:off x="1298575" y="1722438"/>
            <a:ext cx="11881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8497B0"/>
              </a:buClr>
              <a:buSzTx/>
              <a:buFont typeface="Wingdings" panose="05000000000000000000" pitchFamily="2" charset="2"/>
              <a:buChar char="n"/>
            </a:pPr>
            <a:r>
              <a:rPr lang="en-US" altLang="zh-CN" b="1" i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jj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耦合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919216"/>
              </p:ext>
            </p:extLst>
          </p:nvPr>
        </p:nvGraphicFramePr>
        <p:xfrm>
          <a:off x="1365972" y="2275341"/>
          <a:ext cx="5435601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136" name="Equation" r:id="rId3" imgW="5435280" imgH="444240" progId="Equation.DSMT4">
                  <p:embed/>
                </p:oleObj>
              </mc:Choice>
              <mc:Fallback>
                <p:oleObj name="Equation" r:id="rId3" imgW="5435280" imgH="444240" progId="Equation.DSMT4">
                  <p:embed/>
                  <p:pic>
                    <p:nvPicPr>
                      <p:cNvPr id="24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972" y="2275341"/>
                        <a:ext cx="5435601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353506"/>
              </p:ext>
            </p:extLst>
          </p:nvPr>
        </p:nvGraphicFramePr>
        <p:xfrm>
          <a:off x="1365972" y="2895928"/>
          <a:ext cx="1244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137" name="Equation" r:id="rId5" imgW="1244520" imgH="419040" progId="Equation.DSMT4">
                  <p:embed/>
                </p:oleObj>
              </mc:Choice>
              <mc:Fallback>
                <p:oleObj name="Equation" r:id="rId5" imgW="1244520" imgH="419040" progId="Equation.DSMT4">
                  <p:embed/>
                  <p:pic>
                    <p:nvPicPr>
                      <p:cNvPr id="25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972" y="2895928"/>
                        <a:ext cx="1244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88818"/>
              </p:ext>
            </p:extLst>
          </p:nvPr>
        </p:nvGraphicFramePr>
        <p:xfrm>
          <a:off x="1298575" y="3645763"/>
          <a:ext cx="40259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138" name="Equation" r:id="rId7" imgW="4025880" imgH="622080" progId="Equation.DSMT4">
                  <p:embed/>
                </p:oleObj>
              </mc:Choice>
              <mc:Fallback>
                <p:oleObj name="Equation" r:id="rId7" imgW="4025880" imgH="622080" progId="Equation.DSMT4">
                  <p:embed/>
                  <p:pic>
                    <p:nvPicPr>
                      <p:cNvPr id="13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3645763"/>
                        <a:ext cx="40259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775856" y="4390000"/>
            <a:ext cx="53607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1" hangingPunct="1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按</a:t>
            </a:r>
            <a:r>
              <a:rPr lang="en-US" altLang="zh-CN" sz="2000" b="1" i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jj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耦合确定</a:t>
            </a:r>
            <a:r>
              <a:rPr lang="en-US" altLang="zh-CN" sz="2000" b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nsn’p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电子组态构成的原子态</a:t>
            </a:r>
            <a:endParaRPr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160153" y="608584"/>
            <a:ext cx="4936956" cy="5449315"/>
            <a:chOff x="7160153" y="608584"/>
            <a:chExt cx="4936956" cy="544931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60153" y="1043806"/>
              <a:ext cx="4657556" cy="5014093"/>
            </a:xfrm>
            <a:prstGeom prst="rect">
              <a:avLst/>
            </a:prstGeom>
          </p:spPr>
        </p:pic>
        <p:graphicFrame>
          <p:nvGraphicFramePr>
            <p:cNvPr id="4" name="对象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6823586"/>
                </p:ext>
              </p:extLst>
            </p:nvPr>
          </p:nvGraphicFramePr>
          <p:xfrm>
            <a:off x="9608820" y="608584"/>
            <a:ext cx="228600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139" name="Equation" r:id="rId10" imgW="228728" imgH="333511" progId="Equation.DSMT4">
                    <p:embed/>
                  </p:oleObj>
                </mc:Choice>
                <mc:Fallback>
                  <p:oleObj name="Equation" r:id="rId10" imgW="228728" imgH="333511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608820" y="608584"/>
                          <a:ext cx="228600" cy="333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对象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65904306"/>
                </p:ext>
              </p:extLst>
            </p:nvPr>
          </p:nvGraphicFramePr>
          <p:xfrm>
            <a:off x="9285731" y="2826307"/>
            <a:ext cx="20320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140" name="Equation" r:id="rId12" imgW="203040" imgH="419040" progId="Equation.DSMT4">
                    <p:embed/>
                  </p:oleObj>
                </mc:Choice>
                <mc:Fallback>
                  <p:oleObj name="Equation" r:id="rId12" imgW="203040" imgH="419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9285731" y="2826307"/>
                          <a:ext cx="203200" cy="419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93556790"/>
                </p:ext>
              </p:extLst>
            </p:nvPr>
          </p:nvGraphicFramePr>
          <p:xfrm>
            <a:off x="7827379" y="5352654"/>
            <a:ext cx="2286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141" name="Equation" r:id="rId14" imgW="228600" imgH="380880" progId="Equation.DSMT4">
                    <p:embed/>
                  </p:oleObj>
                </mc:Choice>
                <mc:Fallback>
                  <p:oleObj name="Equation" r:id="rId14" imgW="228600" imgH="3808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7827379" y="5352654"/>
                          <a:ext cx="22860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67185868"/>
                </p:ext>
              </p:extLst>
            </p:nvPr>
          </p:nvGraphicFramePr>
          <p:xfrm>
            <a:off x="7160153" y="2235442"/>
            <a:ext cx="24130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142" name="Equation" r:id="rId16" imgW="241200" imgH="419040" progId="Equation.DSMT4">
                    <p:embed/>
                  </p:oleObj>
                </mc:Choice>
                <mc:Fallback>
                  <p:oleObj name="Equation" r:id="rId16" imgW="241200" imgH="419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7160153" y="2235442"/>
                          <a:ext cx="241300" cy="419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对象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35300042"/>
                </p:ext>
              </p:extLst>
            </p:nvPr>
          </p:nvGraphicFramePr>
          <p:xfrm>
            <a:off x="11529378" y="5395249"/>
            <a:ext cx="22860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143" name="Equation" r:id="rId18" imgW="228600" imgH="419040" progId="Equation.DSMT4">
                    <p:embed/>
                  </p:oleObj>
                </mc:Choice>
                <mc:Fallback>
                  <p:oleObj name="Equation" r:id="rId18" imgW="228600" imgH="419040" progId="Equation.DSMT4">
                    <p:embed/>
                    <p:pic>
                      <p:nvPicPr>
                        <p:cNvPr id="5" name="对象 4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1529378" y="5395249"/>
                          <a:ext cx="228600" cy="419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对象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98629423"/>
                </p:ext>
              </p:extLst>
            </p:nvPr>
          </p:nvGraphicFramePr>
          <p:xfrm>
            <a:off x="9747619" y="3699668"/>
            <a:ext cx="2667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144" name="Equation" r:id="rId20" imgW="266400" imgH="380880" progId="Equation.DSMT4">
                    <p:embed/>
                  </p:oleObj>
                </mc:Choice>
                <mc:Fallback>
                  <p:oleObj name="Equation" r:id="rId20" imgW="266400" imgH="380880" progId="Equation.DSMT4">
                    <p:embed/>
                    <p:pic>
                      <p:nvPicPr>
                        <p:cNvPr id="6" name="对象 5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9747619" y="3699668"/>
                          <a:ext cx="26670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对象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559692"/>
                </p:ext>
              </p:extLst>
            </p:nvPr>
          </p:nvGraphicFramePr>
          <p:xfrm>
            <a:off x="11817709" y="3845788"/>
            <a:ext cx="27940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145" name="Equation" r:id="rId22" imgW="279360" imgH="419040" progId="Equation.DSMT4">
                    <p:embed/>
                  </p:oleObj>
                </mc:Choice>
                <mc:Fallback>
                  <p:oleObj name="Equation" r:id="rId22" imgW="279360" imgH="419040" progId="Equation.DSMT4">
                    <p:embed/>
                    <p:pic>
                      <p:nvPicPr>
                        <p:cNvPr id="7" name="对象 6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11817709" y="3845788"/>
                          <a:ext cx="279400" cy="419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1238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8003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8497B0"/>
              </a:buClr>
              <a:buSzPct val="100000"/>
            </a:pP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10.5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多电子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原子的光谱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128004" name="文本框 2"/>
          <p:cNvSpPr txBox="1">
            <a:spLocks noChangeArrowheads="1"/>
          </p:cNvSpPr>
          <p:nvPr/>
        </p:nvSpPr>
        <p:spPr bwMode="auto">
          <a:xfrm>
            <a:off x="1298575" y="1722438"/>
            <a:ext cx="23054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B8D8D7"/>
              </a:buClr>
              <a:buSzTx/>
              <a:buFont typeface="Wingdings" panose="05000000000000000000" pitchFamily="2" charset="2"/>
              <a:buChar char="n"/>
            </a:pP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LS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耦合和</a:t>
            </a:r>
            <a:r>
              <a:rPr lang="en-US" altLang="zh-CN" b="1" i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jj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耦合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81" y="2321246"/>
            <a:ext cx="5315920" cy="38822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1376933"/>
            <a:ext cx="4975196" cy="44002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t="77112" r="77764"/>
          <a:stretch/>
        </p:blipFill>
        <p:spPr>
          <a:xfrm>
            <a:off x="6327775" y="5869863"/>
            <a:ext cx="1182069" cy="88855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l="68465" t="76131" r="9676"/>
          <a:stretch/>
        </p:blipFill>
        <p:spPr>
          <a:xfrm>
            <a:off x="7669197" y="5831763"/>
            <a:ext cx="1162051" cy="92665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l="34779" t="91343" r="45153" b="-666"/>
          <a:stretch/>
        </p:blipFill>
        <p:spPr>
          <a:xfrm>
            <a:off x="9067799" y="5841556"/>
            <a:ext cx="1066801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4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8003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444444"/>
              </a:buClr>
              <a:buSzPct val="100000"/>
            </a:pP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10.5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多电子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原子的光谱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128004" name="文本框 2"/>
          <p:cNvSpPr txBox="1">
            <a:spLocks noChangeArrowheads="1"/>
          </p:cNvSpPr>
          <p:nvPr/>
        </p:nvSpPr>
        <p:spPr bwMode="auto">
          <a:xfrm>
            <a:off x="1298575" y="1722438"/>
            <a:ext cx="20794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8497B0"/>
              </a:buClr>
              <a:buSzTx/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跃迁选择定则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786455"/>
              </p:ext>
            </p:extLst>
          </p:nvPr>
        </p:nvGraphicFramePr>
        <p:xfrm>
          <a:off x="1298575" y="2441605"/>
          <a:ext cx="394970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588" name="Equation" r:id="rId3" imgW="3949560" imgH="2234880" progId="Equation.DSMT4">
                  <p:embed/>
                </p:oleObj>
              </mc:Choice>
              <mc:Fallback>
                <p:oleObj name="Equation" r:id="rId3" imgW="3949560" imgH="2234880" progId="Equation.DSMT4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2441605"/>
                        <a:ext cx="3949700" cy="223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7474597"/>
              </p:ext>
            </p:extLst>
          </p:nvPr>
        </p:nvGraphicFramePr>
        <p:xfrm>
          <a:off x="6486663" y="2409855"/>
          <a:ext cx="3949700" cy="229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589" name="Equation" r:id="rId5" imgW="3949560" imgH="2298600" progId="Equation.DSMT4">
                  <p:embed/>
                </p:oleObj>
              </mc:Choice>
              <mc:Fallback>
                <p:oleObj name="Equation" r:id="rId5" imgW="3949560" imgH="229860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6663" y="2409855"/>
                        <a:ext cx="3949700" cy="229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2"/>
          <p:cNvSpPr txBox="1">
            <a:spLocks noChangeArrowheads="1"/>
          </p:cNvSpPr>
          <p:nvPr/>
        </p:nvSpPr>
        <p:spPr bwMode="auto">
          <a:xfrm>
            <a:off x="1208928" y="5032345"/>
            <a:ext cx="79768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ct val="0"/>
              </a:spcBef>
              <a:buClrTx/>
              <a:buSzTx/>
              <a:buNone/>
            </a:pP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LS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耦合下，价电子电子组态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3p4p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直接跃迁到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3s3p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有多少种辐射跃迁？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4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8003" name="内容占位符 2"/>
          <p:cNvSpPr txBox="1">
            <a:spLocks/>
          </p:cNvSpPr>
          <p:nvPr/>
        </p:nvSpPr>
        <p:spPr bwMode="auto">
          <a:xfrm>
            <a:off x="1298576" y="1284288"/>
            <a:ext cx="374787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8497B0"/>
              </a:buClr>
              <a:buSzPct val="100000"/>
            </a:pP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10.5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多电子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原子的光谱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128004" name="文本框 2"/>
          <p:cNvSpPr txBox="1">
            <a:spLocks noChangeArrowheads="1"/>
          </p:cNvSpPr>
          <p:nvPr/>
        </p:nvSpPr>
        <p:spPr bwMode="auto">
          <a:xfrm>
            <a:off x="1298575" y="1722438"/>
            <a:ext cx="20794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氦原子的光谱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646113" y="2243571"/>
            <a:ext cx="5107709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氦原子的光谱由两套谱线构成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，一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套是单层的，另一套是三层，这两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套能级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之间没有相互跃迁，它们各自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内部的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跃迁便产生了两套独立的光谱，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早先人们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以为有两种氦，把具有复杂结构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的氦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称为正氦，而产生单线光谱的称为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仲氦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，现在认识到只有一种氦，只是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能级结构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分为两套。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71601" name="ShockwaveFlash1" r:id="rId2" imgW="5672160" imgH="6180120"/>
        </mc:Choice>
        <mc:Fallback>
          <p:control name="ShockwaveFlash1" r:id="rId2" imgW="5672160" imgH="6180120">
            <p:pic>
              <p:nvPicPr>
                <p:cNvPr id="7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6151417" y="442912"/>
                  <a:ext cx="5672283" cy="6179561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08299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8003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8497B0"/>
              </a:buClr>
              <a:buSzPct val="100000"/>
            </a:pP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10.5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多电子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原子的光谱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128004" name="文本框 2"/>
          <p:cNvSpPr txBox="1">
            <a:spLocks noChangeArrowheads="1"/>
          </p:cNvSpPr>
          <p:nvPr/>
        </p:nvSpPr>
        <p:spPr bwMode="auto">
          <a:xfrm>
            <a:off x="1298575" y="1722438"/>
            <a:ext cx="20794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氦原子的光谱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646113" y="2122548"/>
            <a:ext cx="791599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能级和能级图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根据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氦光谱的上述特点，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不难推测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，其能级也分为两套：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单层结构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: </a:t>
            </a:r>
            <a:r>
              <a:rPr lang="en-US" altLang="zh-CN" sz="2000" b="1" baseline="30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S,</a:t>
            </a:r>
            <a:r>
              <a:rPr lang="en-US" altLang="zh-CN" sz="2000" b="1" baseline="30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P,</a:t>
            </a:r>
            <a:r>
              <a:rPr lang="en-US" altLang="zh-CN" sz="2000" b="1" baseline="30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D,</a:t>
            </a:r>
            <a:r>
              <a:rPr lang="en-US" altLang="zh-CN" sz="2000" b="1" baseline="30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F  ----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仲氦</a:t>
            </a:r>
            <a:endParaRPr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三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层结构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: </a:t>
            </a:r>
            <a:r>
              <a:rPr lang="en-US" altLang="zh-CN" sz="2000" b="1" baseline="30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 ,</a:t>
            </a:r>
            <a:r>
              <a:rPr lang="en-US" altLang="zh-CN" sz="2000" b="1" baseline="30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P,</a:t>
            </a:r>
            <a:r>
              <a:rPr lang="en-US" altLang="zh-CN" sz="2000" b="1" baseline="30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D,</a:t>
            </a:r>
            <a:r>
              <a:rPr lang="en-US" altLang="zh-CN" sz="2000" b="1" baseline="30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F-</a:t>
            </a:r>
            <a:r>
              <a:rPr lang="en-US" altLang="zh-CN" sz="2000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----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正氦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72619" name="ShockwaveFlash1" r:id="rId2" imgW="7707240" imgH="2932200"/>
        </mc:Choice>
        <mc:Fallback>
          <p:control name="ShockwaveFlash1" r:id="rId2" imgW="7707240" imgH="2932200">
            <p:pic>
              <p:nvPicPr>
                <p:cNvPr id="9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4326516" y="3551402"/>
                  <a:ext cx="7706188" cy="29325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43051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8003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8497B0"/>
              </a:buClr>
              <a:buSzPct val="100000"/>
            </a:pP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10.5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多电子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原子的光谱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128004" name="文本框 2"/>
          <p:cNvSpPr txBox="1">
            <a:spLocks noChangeArrowheads="1"/>
          </p:cNvSpPr>
          <p:nvPr/>
        </p:nvSpPr>
        <p:spPr bwMode="auto">
          <a:xfrm>
            <a:off x="1298575" y="1722438"/>
            <a:ext cx="20794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氦原子的光谱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58982" y="2122548"/>
            <a:ext cx="1086196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能级和能级图的特点</a:t>
            </a:r>
          </a:p>
          <a:p>
            <a:pPr marL="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）能</a:t>
            </a:r>
            <a:r>
              <a:rPr kumimoji="1" lang="zh-CN" altLang="en-US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级分为两套，单层和三层能级间没有跃迁；氦的基态是</a:t>
            </a:r>
            <a:r>
              <a:rPr kumimoji="1" lang="en-US" altLang="zh-CN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1s1s </a:t>
            </a:r>
            <a:r>
              <a:rPr kumimoji="1" lang="en-US" altLang="zh-CN" sz="2000" b="1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；</a:t>
            </a:r>
          </a:p>
          <a:p>
            <a:pPr marL="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）状态</a:t>
            </a:r>
            <a:r>
              <a:rPr kumimoji="1" lang="en-US" altLang="zh-CN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1s1s</a:t>
            </a:r>
            <a:r>
              <a:rPr kumimoji="1" lang="zh-CN" altLang="en-US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下</a:t>
            </a:r>
            <a:r>
              <a:rPr kumimoji="1" lang="en-US" altLang="zh-CN" sz="2000" b="1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不存在，且基态</a:t>
            </a:r>
            <a:r>
              <a:rPr kumimoji="1" lang="en-US" altLang="zh-CN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1s1s </a:t>
            </a:r>
            <a:r>
              <a:rPr kumimoji="1" lang="en-US" altLang="zh-CN" sz="2000" b="1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和第一激发态</a:t>
            </a:r>
            <a:r>
              <a:rPr kumimoji="1" lang="en-US" altLang="zh-CN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1s2s </a:t>
            </a:r>
            <a:r>
              <a:rPr kumimoji="1" lang="en-US" altLang="zh-CN" sz="2000" b="1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之间能差很大，激发能为所有中性原子最大；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 所有的</a:t>
            </a:r>
            <a:r>
              <a:rPr kumimoji="1" lang="en-US" altLang="zh-CN" sz="2000" b="1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态都是单层的；</a:t>
            </a:r>
          </a:p>
          <a:p>
            <a:pPr marL="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1s2s </a:t>
            </a:r>
            <a:r>
              <a:rPr kumimoji="1" lang="en-US" altLang="zh-CN" sz="2000" b="1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1s2s </a:t>
            </a:r>
            <a:r>
              <a:rPr kumimoji="1" lang="en-US" altLang="zh-CN" sz="2000" b="1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是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氦的两个亚稳态（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19.5 </a:t>
            </a:r>
            <a:r>
              <a:rPr kumimoji="1" lang="en-US" altLang="zh-CN" sz="20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ms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7870±510 s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）；（不能跃迁到更低能级的状态称为亚稳态，当原子处在亚稳态时，必须将其激发到更高能，方可脱离此态回到基态）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）一种电子态对应于多种原子态。不仅氦的能级和光谱有上述特点，人们发现，元素周期表中第二族元素的光谱都与氦有相同的线系结构。即原子实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+2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个价电子。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由此可见，能级和光谱的形成都是二个价电子各种相互作用引起的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.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97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8003" name="内容占位符 2"/>
          <p:cNvSpPr txBox="1">
            <a:spLocks/>
          </p:cNvSpPr>
          <p:nvPr/>
        </p:nvSpPr>
        <p:spPr bwMode="auto">
          <a:xfrm>
            <a:off x="483029" y="1284288"/>
            <a:ext cx="46450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8497B0"/>
              </a:buClr>
              <a:buSzPct val="100000"/>
            </a:pP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10.6 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内壳层电子跃迁和特征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X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射线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6234" y="1722438"/>
            <a:ext cx="52496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射线的性质： </a:t>
            </a:r>
          </a:p>
          <a:p>
            <a:pPr marL="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射线能使照相底片感光； </a:t>
            </a:r>
          </a:p>
          <a:p>
            <a:pPr marL="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射线有很大的贯穿本领；  </a:t>
            </a:r>
          </a:p>
          <a:p>
            <a:pPr marL="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射线能使某些物质的原子、分子电离；  </a:t>
            </a:r>
          </a:p>
        </p:txBody>
      </p:sp>
      <p:sp>
        <p:nvSpPr>
          <p:cNvPr id="2" name="矩形 1"/>
          <p:cNvSpPr/>
          <p:nvPr/>
        </p:nvSpPr>
        <p:spPr>
          <a:xfrm>
            <a:off x="456234" y="3556784"/>
            <a:ext cx="424987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射线是不可见光，它能使某些物质发出可见光的荧光；</a:t>
            </a:r>
          </a:p>
          <a:p>
            <a:pPr marL="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射线本质上是一种电磁波</a:t>
            </a: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，因此</a:t>
            </a:r>
            <a:r>
              <a:rPr kumimoji="1"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它具有反射、折射、衍射、偏振等性质。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68834" name="ShockwaveFlash1" r:id="rId2" imgW="3025800" imgH="2448000"/>
        </mc:Choice>
        <mc:Fallback>
          <p:control name="ShockwaveFlash1" r:id="rId2" imgW="3025800" imgH="2448000">
            <p:pic>
              <p:nvPicPr>
                <p:cNvPr id="9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8926513" y="1352437"/>
                  <a:ext cx="3025775" cy="2447925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68835" name="ShockwaveFlash2" r:id="rId3" imgW="7056360" imgH="2592360"/>
        </mc:Choice>
        <mc:Fallback>
          <p:control name="ShockwaveFlash2" r:id="rId3" imgW="7056360" imgH="2592360">
            <p:pic>
              <p:nvPicPr>
                <p:cNvPr id="10" name="ShockwaveFlash2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4895850" y="3988018"/>
                  <a:ext cx="7056438" cy="2592388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27642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8003" name="内容占位符 2"/>
          <p:cNvSpPr txBox="1">
            <a:spLocks/>
          </p:cNvSpPr>
          <p:nvPr/>
        </p:nvSpPr>
        <p:spPr bwMode="auto">
          <a:xfrm>
            <a:off x="483029" y="1284288"/>
            <a:ext cx="46450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8497B0"/>
              </a:buClr>
              <a:buSzPct val="100000"/>
            </a:pP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10.6 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内壳层电子跃迁和特征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X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射线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3030" y="1722438"/>
            <a:ext cx="64698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连续谱</a:t>
            </a:r>
            <a:r>
              <a:rPr kumimoji="1"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—</a:t>
            </a: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轫致辐射： </a:t>
            </a:r>
            <a:endParaRPr kumimoji="1" lang="zh-CN" altLang="en-US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marL="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连续谱</a:t>
            </a: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不是</a:t>
            </a:r>
            <a:r>
              <a:rPr kumimoji="1"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原子光谱，</a:t>
            </a: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而是</a:t>
            </a:r>
            <a:r>
              <a:rPr kumimoji="1"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电子在靶上减速而产生的</a:t>
            </a: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。</a:t>
            </a:r>
            <a:endParaRPr kumimoji="1" lang="zh-CN" altLang="en-US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3029" y="2643364"/>
            <a:ext cx="609600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标识辐射</a:t>
            </a:r>
            <a:r>
              <a:rPr lang="en-US" altLang="zh-CN" sz="2000" b="1" dirty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—</a:t>
            </a:r>
            <a:r>
              <a:rPr lang="zh-CN" altLang="en-US" sz="2000" b="1" dirty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线状谱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————</a:t>
            </a:r>
            <a:r>
              <a:rPr lang="zh-CN" altLang="en-US" sz="2000" b="1" dirty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它是迭加在连续谱上的分立谱线</a:t>
            </a:r>
          </a:p>
        </p:txBody>
      </p:sp>
      <p:sp>
        <p:nvSpPr>
          <p:cNvPr id="5" name="矩形 4"/>
          <p:cNvSpPr/>
          <p:nvPr/>
        </p:nvSpPr>
        <p:spPr>
          <a:xfrm>
            <a:off x="483029" y="3455355"/>
            <a:ext cx="1120342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线状谱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的特征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）不同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元素线状谱的波长是不同的，从而成为我们识别某种元素的标准，故得名为标识谱，但是他们的线系结构是相似的，都分为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K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……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等线系；且谱线具有精细结构，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系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分为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α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β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γ……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；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系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分为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α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β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γ……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等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）改变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靶物质时，随</a:t>
            </a:r>
            <a:r>
              <a:rPr lang="en-US" altLang="zh-CN" sz="2000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Z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的增大，同一线系的线状谱波长向短波方向移动，但没有周期性变化；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）某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元素的标识谱与的化合状态无关；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）对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一定的阳极靶材料，产生标识谱的外界电压有一个临界值。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424977" name="ShockwaveFlash2" r:id="rId2" imgW="3753000" imgH="3349800"/>
        </mc:Choice>
        <mc:Fallback>
          <p:control name="ShockwaveFlash2" r:id="rId2" imgW="3753000" imgH="3349800">
            <p:pic>
              <p:nvPicPr>
                <p:cNvPr id="8" name="ShockwaveFlash2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7556151" y="555936"/>
                  <a:ext cx="3753079" cy="3348666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74911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8003" name="内容占位符 2"/>
          <p:cNvSpPr txBox="1">
            <a:spLocks/>
          </p:cNvSpPr>
          <p:nvPr/>
        </p:nvSpPr>
        <p:spPr bwMode="auto">
          <a:xfrm>
            <a:off x="483029" y="1284288"/>
            <a:ext cx="46450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8497B0"/>
              </a:buClr>
              <a:buSzPct val="100000"/>
            </a:pP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10.6 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内壳层电子跃迁和特征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X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射线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42" b="10498"/>
          <a:stretch/>
        </p:blipFill>
        <p:spPr>
          <a:xfrm>
            <a:off x="8677057" y="710743"/>
            <a:ext cx="3185430" cy="478303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03376" y="1856146"/>
            <a:ext cx="82389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线状谱</a:t>
            </a:r>
            <a:r>
              <a:rPr kumimoji="1" lang="zh-CN" altLang="en-US" sz="24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产生的机制      </a:t>
            </a:r>
          </a:p>
          <a:p>
            <a:pPr marL="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）线状谱产生于原子内层电子的跃迁。</a:t>
            </a:r>
          </a:p>
          <a:p>
            <a:pPr marL="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4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）产生线状谱的条件是：</a:t>
            </a:r>
          </a:p>
          <a:p>
            <a:pPr marL="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a.</a:t>
            </a:r>
            <a:r>
              <a:rPr kumimoji="1" lang="zh-CN" altLang="en-US" sz="24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在原子的内层能级上有电子空位；</a:t>
            </a:r>
          </a:p>
          <a:p>
            <a:pPr marL="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b.</a:t>
            </a:r>
            <a:r>
              <a:rPr kumimoji="1" lang="zh-CN" altLang="en-US" sz="24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其他壳层上电子向空位跃迁。</a:t>
            </a:r>
          </a:p>
          <a:p>
            <a:pPr marL="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事实上，当外界提供足够大的能量时，使原子内层电子电离，从而使原子内层出现空位，外层电子向内层补充，放出的能量便形成了</a:t>
            </a:r>
            <a:r>
              <a:rPr kumimoji="1" lang="en-US" altLang="zh-CN" sz="24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24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射线的标识谱</a:t>
            </a:r>
            <a:r>
              <a:rPr kumimoji="1" lang="zh-CN" altLang="en-US" sz="24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。</a:t>
            </a:r>
            <a:endParaRPr kumimoji="1" lang="zh-CN" altLang="en-US" sz="24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96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0835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444444"/>
              </a:buClr>
              <a:buSzPct val="100000"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10.1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中心场近似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86234426"/>
              </p:ext>
            </p:extLst>
          </p:nvPr>
        </p:nvGraphicFramePr>
        <p:xfrm>
          <a:off x="3371273" y="1609435"/>
          <a:ext cx="5449455" cy="2713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256723"/>
              </p:ext>
            </p:extLst>
          </p:nvPr>
        </p:nvGraphicFramePr>
        <p:xfrm>
          <a:off x="3227388" y="5324475"/>
          <a:ext cx="57372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754" name="Equation" r:id="rId8" imgW="2730240" imgH="482400" progId="Equation.DSMT4">
                  <p:embed/>
                </p:oleObj>
              </mc:Choice>
              <mc:Fallback>
                <p:oleObj name="Equation" r:id="rId8" imgW="2730240" imgH="4824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7388" y="5324475"/>
                        <a:ext cx="5737225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752285" y="4166542"/>
            <a:ext cx="10685841" cy="96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假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设原子核在原点，带正电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荷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+</a:t>
            </a:r>
            <a:r>
              <a:rPr lang="en-US" altLang="zh-CN" sz="2000" b="1" i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Ze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r</a:t>
            </a:r>
            <a:r>
              <a:rPr lang="en-US" altLang="zh-CN" sz="2000" b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r</a:t>
            </a:r>
            <a:r>
              <a:rPr lang="en-US" altLang="zh-CN" sz="2000" b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……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i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r</a:t>
            </a:r>
            <a:r>
              <a:rPr lang="en-US" altLang="zh-CN" sz="2000" b="1" i="1" baseline="-25000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分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别是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个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电子与原子核的距离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i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r</a:t>
            </a:r>
            <a:r>
              <a:rPr lang="en-US" altLang="zh-CN" sz="2000" b="1" i="1" baseline="-25000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ij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表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示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</a:t>
            </a:r>
            <a:r>
              <a:rPr lang="en-US" altLang="zh-CN" sz="2000" b="1" i="1" dirty="0" err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i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个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电子和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j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个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电子间的距离，则多电子原子的哈密顿算符可以写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为：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8003" name="内容占位符 2"/>
          <p:cNvSpPr txBox="1">
            <a:spLocks/>
          </p:cNvSpPr>
          <p:nvPr/>
        </p:nvSpPr>
        <p:spPr bwMode="auto">
          <a:xfrm>
            <a:off x="483029" y="1284288"/>
            <a:ext cx="46450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8497B0"/>
              </a:buClr>
              <a:buSzPct val="100000"/>
            </a:pP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10.6 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内壳层电子跃迁和特征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X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射线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5143" y="1722438"/>
            <a:ext cx="749343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标识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谱产生的其它效应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）俄歇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(Auger)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电子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当内壳层有空穴时，外层电子向内层跃迁发出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的能量不产生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X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射线，而是将另一层电子电离，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这样产生的电子称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Auger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电子。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Auger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电子动能由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元素本性决定的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，它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可以作为元素的标识。因此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Auger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电子测量可作为分析元素的手段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之一</a:t>
            </a:r>
            <a:endParaRPr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）核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激发效应</a:t>
            </a:r>
            <a:endParaRPr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内层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电子间的跃迁，将能量传给原子核，使原子核跃迁到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激发态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72656" name="ShockwaveFlash1" r:id="rId2" imgW="3583080" imgH="3795840"/>
        </mc:Choice>
        <mc:Fallback>
          <p:control name="ShockwaveFlash1" r:id="rId2" imgW="3583080" imgH="3795840">
            <p:pic>
              <p:nvPicPr>
                <p:cNvPr id="6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8108577" y="1501456"/>
                  <a:ext cx="3583516" cy="3796686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53499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8003" name="内容占位符 2"/>
          <p:cNvSpPr txBox="1">
            <a:spLocks/>
          </p:cNvSpPr>
          <p:nvPr/>
        </p:nvSpPr>
        <p:spPr bwMode="auto">
          <a:xfrm>
            <a:off x="483029" y="1284288"/>
            <a:ext cx="46450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8497B0"/>
              </a:buClr>
              <a:buSzPct val="100000"/>
            </a:pP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10.6 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内壳层电子跃迁和特征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X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射线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5143" y="1722438"/>
            <a:ext cx="557229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X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射线的应用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心血管造影术</a:t>
            </a:r>
            <a:endParaRPr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心血管阻塞是严重的心血管病变，治疗的第一步是查出阻塞的地点。常用的方法是心血管造影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在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血管中注入造影剂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碘；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I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对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X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射线吸收要比肌肉、骨骼对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X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射线吸收强得多。因此，在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X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光照射下，哪里血管有阻塞，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I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无法达到，哪里就能被显示出来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143" y="4930577"/>
            <a:ext cx="388784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X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射线的应用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——CT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PET</a:t>
            </a:r>
            <a:r>
              <a:rPr lang="en-US" altLang="zh-CN" sz="2000" b="1" dirty="0" smtClean="0">
                <a:latin typeface="Symbol" panose="05050102010706020507" pitchFamily="18" charset="2"/>
                <a:ea typeface="方正新书宋简体" panose="03000509000000000000" pitchFamily="65" charset="-122"/>
                <a:cs typeface="Times New Roman" panose="02020603050405020304" pitchFamily="18" charset="0"/>
              </a:rPr>
              <a:t>-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CT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pic>
        <p:nvPicPr>
          <p:cNvPr id="280578" name="Picture 2" descr="https://gimg2.baidu.com/image_search/src=http%3A%2F%2F5b0988e595225.cdn.sohucs.com%2Fimages%2F20181225%2F0edef81fbba24478ad5008292d13cd5e.jpeg&amp;refer=http%3A%2F%2F5b0988e595225.cdn.sohucs.com&amp;app=2002&amp;size=f9999,10000&amp;q=a80&amp;n=0&amp;g=0n&amp;fmt=jpeg?sec=1621424227&amp;t=d28f5c77619b599b4e9774e136c60cf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3" b="21843"/>
          <a:stretch/>
        </p:blipFill>
        <p:spPr bwMode="auto">
          <a:xfrm>
            <a:off x="7726680" y="545383"/>
            <a:ext cx="3780914" cy="382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0582" name="Picture 6" descr="https://gimg2.baidu.com/image_search/src=http%3A%2F%2Fwww.mlsrmyy.cn%2Fupload%2Fcontent%2F2016%2F11%2F14%2F82611479093664.png&amp;refer=http%3A%2F%2Fwww.mlsrmyy.cn&amp;app=2002&amp;size=f9999,10000&amp;q=a80&amp;n=0&amp;g=0n&amp;fmt=jpeg?sec=1621424429&amp;t=0315e948ae18fbadbfd28db52e906e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772435"/>
            <a:ext cx="4491355" cy="290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0580" name="Picture 4" descr="https://gimg2.baidu.com/image_search/src=http%3A%2F%2Fpic.wenwo.com%2Ffimg%2F74622165902.jpg&amp;refer=http%3A%2F%2Fpic.wenwo.com&amp;app=2002&amp;size=f9999,10000&amp;q=a80&amp;n=0&amp;g=0n&amp;fmt=jpeg?sec=1621424606&amp;t=5a8285a08d349c4495dad059be0895f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554" y="2256879"/>
            <a:ext cx="4544320" cy="397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5507395" y="2084165"/>
            <a:ext cx="6497742" cy="3123411"/>
            <a:chOff x="1149843" y="1835030"/>
            <a:chExt cx="6497742" cy="312341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5"/>
            <a:srcRect l="46991"/>
            <a:stretch/>
          </p:blipFill>
          <p:spPr>
            <a:xfrm rot="5400000">
              <a:off x="1136137" y="1848736"/>
              <a:ext cx="3123411" cy="3096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85"/>
            <a:stretch/>
          </p:blipFill>
          <p:spPr>
            <a:xfrm>
              <a:off x="4172645" y="1848736"/>
              <a:ext cx="3474940" cy="3096000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8" r="9703"/>
          <a:stretch/>
        </p:blipFill>
        <p:spPr>
          <a:xfrm>
            <a:off x="4937051" y="1231536"/>
            <a:ext cx="7021903" cy="507339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15143" y="5545632"/>
            <a:ext cx="47420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X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射线特征谱的应用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成分分析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44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0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0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0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05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0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0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805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0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0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8003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8497B0"/>
              </a:buClr>
              <a:buSzPct val="100000"/>
            </a:pP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10.7 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激光原理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84698" y="1760975"/>
            <a:ext cx="2740317" cy="501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原子的三种跃迁形式</a:t>
            </a:r>
            <a:endParaRPr kumimoji="1" lang="zh-CN" altLang="en-US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78415" y="2440277"/>
            <a:ext cx="3518332" cy="1251853"/>
            <a:chOff x="1375923" y="2560698"/>
            <a:chExt cx="4267200" cy="2270126"/>
          </a:xfrm>
        </p:grpSpPr>
        <p:grpSp>
          <p:nvGrpSpPr>
            <p:cNvPr id="8" name="Group 50"/>
            <p:cNvGrpSpPr>
              <a:grpSpLocks/>
            </p:cNvGrpSpPr>
            <p:nvPr/>
          </p:nvGrpSpPr>
          <p:grpSpPr bwMode="auto">
            <a:xfrm>
              <a:off x="1375923" y="2560698"/>
              <a:ext cx="2971800" cy="2270126"/>
              <a:chOff x="3072" y="1074"/>
              <a:chExt cx="1872" cy="1430"/>
            </a:xfrm>
          </p:grpSpPr>
          <p:sp>
            <p:nvSpPr>
              <p:cNvPr id="9" name="Line 8"/>
              <p:cNvSpPr>
                <a:spLocks noChangeShapeType="1"/>
              </p:cNvSpPr>
              <p:nvPr/>
            </p:nvSpPr>
            <p:spPr bwMode="auto">
              <a:xfrm>
                <a:off x="3456" y="2304"/>
                <a:ext cx="14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 dirty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Line 9"/>
              <p:cNvSpPr>
                <a:spLocks noChangeShapeType="1"/>
              </p:cNvSpPr>
              <p:nvPr/>
            </p:nvSpPr>
            <p:spPr bwMode="auto">
              <a:xfrm>
                <a:off x="3456" y="1440"/>
                <a:ext cx="14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 dirty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Text Box 10"/>
              <p:cNvSpPr txBox="1">
                <a:spLocks noChangeArrowheads="1"/>
              </p:cNvSpPr>
              <p:nvPr/>
            </p:nvSpPr>
            <p:spPr bwMode="auto">
              <a:xfrm>
                <a:off x="3072" y="1218"/>
                <a:ext cx="317" cy="4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b="1" i="1" dirty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b="1" baseline="-25000" dirty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2</a:t>
                </a:r>
                <a:endParaRPr lang="en-US" altLang="zh-CN" b="1" dirty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Text Box 11"/>
              <p:cNvSpPr txBox="1">
                <a:spLocks noChangeArrowheads="1"/>
              </p:cNvSpPr>
              <p:nvPr/>
            </p:nvSpPr>
            <p:spPr bwMode="auto">
              <a:xfrm>
                <a:off x="3120" y="2082"/>
                <a:ext cx="317" cy="4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b="1" i="1" dirty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b="1" baseline="-25000" dirty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1</a:t>
                </a:r>
                <a:endParaRPr lang="en-US" altLang="zh-CN" b="1" dirty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Text Box 12"/>
              <p:cNvSpPr txBox="1">
                <a:spLocks noChangeArrowheads="1"/>
              </p:cNvSpPr>
              <p:nvPr/>
            </p:nvSpPr>
            <p:spPr bwMode="auto">
              <a:xfrm>
                <a:off x="3504" y="1074"/>
                <a:ext cx="327" cy="4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b="1" i="1" dirty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N</a:t>
                </a:r>
                <a:r>
                  <a:rPr kumimoji="1" lang="en-US" altLang="zh-CN" b="1" baseline="-25000" dirty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2</a:t>
                </a:r>
                <a:endParaRPr kumimoji="1" lang="en-US" altLang="zh-CN" b="1" dirty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ext Box 13"/>
              <p:cNvSpPr txBox="1">
                <a:spLocks noChangeArrowheads="1"/>
              </p:cNvSpPr>
              <p:nvPr/>
            </p:nvSpPr>
            <p:spPr bwMode="auto">
              <a:xfrm>
                <a:off x="3504" y="1938"/>
                <a:ext cx="327" cy="4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b="1" i="1" dirty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N</a:t>
                </a:r>
                <a:r>
                  <a:rPr kumimoji="1" lang="en-US" altLang="zh-CN" b="1" baseline="-25000" dirty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1</a:t>
                </a:r>
                <a:endParaRPr kumimoji="1" lang="en-US" altLang="zh-CN" b="1" dirty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3052323" y="3141723"/>
              <a:ext cx="0" cy="13716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6" name="Group 49"/>
            <p:cNvGrpSpPr>
              <a:grpSpLocks/>
            </p:cNvGrpSpPr>
            <p:nvPr/>
          </p:nvGrpSpPr>
          <p:grpSpPr bwMode="auto">
            <a:xfrm>
              <a:off x="3433323" y="3827523"/>
              <a:ext cx="2209800" cy="304800"/>
              <a:chOff x="4032" y="1008"/>
              <a:chExt cx="1392" cy="192"/>
            </a:xfrm>
          </p:grpSpPr>
          <p:grpSp>
            <p:nvGrpSpPr>
              <p:cNvPr id="17" name="Group 31"/>
              <p:cNvGrpSpPr>
                <a:grpSpLocks/>
              </p:cNvGrpSpPr>
              <p:nvPr/>
            </p:nvGrpSpPr>
            <p:grpSpPr bwMode="auto">
              <a:xfrm>
                <a:off x="4032" y="1008"/>
                <a:ext cx="528" cy="192"/>
                <a:chOff x="4032" y="1008"/>
                <a:chExt cx="1440" cy="432"/>
              </a:xfrm>
            </p:grpSpPr>
            <p:grpSp>
              <p:nvGrpSpPr>
                <p:cNvPr id="35" name="Group 23"/>
                <p:cNvGrpSpPr>
                  <a:grpSpLocks/>
                </p:cNvGrpSpPr>
                <p:nvPr/>
              </p:nvGrpSpPr>
              <p:grpSpPr bwMode="auto">
                <a:xfrm>
                  <a:off x="4032" y="1008"/>
                  <a:ext cx="720" cy="432"/>
                  <a:chOff x="5040" y="864"/>
                  <a:chExt cx="720" cy="432"/>
                </a:xfrm>
              </p:grpSpPr>
              <p:grpSp>
                <p:nvGrpSpPr>
                  <p:cNvPr id="43" name="Group 19"/>
                  <p:cNvGrpSpPr>
                    <a:grpSpLocks/>
                  </p:cNvGrpSpPr>
                  <p:nvPr/>
                </p:nvGrpSpPr>
                <p:grpSpPr bwMode="auto">
                  <a:xfrm flipH="1" flipV="1">
                    <a:off x="5040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47" name="Arc 17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b="1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48" name="Arc 18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b="1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44" name="Group 20"/>
                  <p:cNvGrpSpPr>
                    <a:grpSpLocks/>
                  </p:cNvGrpSpPr>
                  <p:nvPr/>
                </p:nvGrpSpPr>
                <p:grpSpPr bwMode="auto">
                  <a:xfrm flipV="1">
                    <a:off x="5376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45" name="Arc 21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b="1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46" name="Arc 22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b="1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36" name="Group 24"/>
                <p:cNvGrpSpPr>
                  <a:grpSpLocks/>
                </p:cNvGrpSpPr>
                <p:nvPr/>
              </p:nvGrpSpPr>
              <p:grpSpPr bwMode="auto">
                <a:xfrm>
                  <a:off x="4752" y="1008"/>
                  <a:ext cx="720" cy="432"/>
                  <a:chOff x="5040" y="864"/>
                  <a:chExt cx="720" cy="432"/>
                </a:xfrm>
              </p:grpSpPr>
              <p:grpSp>
                <p:nvGrpSpPr>
                  <p:cNvPr id="37" name="Group 25"/>
                  <p:cNvGrpSpPr>
                    <a:grpSpLocks/>
                  </p:cNvGrpSpPr>
                  <p:nvPr/>
                </p:nvGrpSpPr>
                <p:grpSpPr bwMode="auto">
                  <a:xfrm flipH="1" flipV="1">
                    <a:off x="5040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41" name="Arc 26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b="1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42" name="Arc 27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b="1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38" name="Group 28"/>
                  <p:cNvGrpSpPr>
                    <a:grpSpLocks/>
                  </p:cNvGrpSpPr>
                  <p:nvPr/>
                </p:nvGrpSpPr>
                <p:grpSpPr bwMode="auto">
                  <a:xfrm flipV="1">
                    <a:off x="5376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39" name="Arc 29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b="1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40" name="Arc 30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b="1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  <p:grpSp>
            <p:nvGrpSpPr>
              <p:cNvPr id="18" name="Group 32"/>
              <p:cNvGrpSpPr>
                <a:grpSpLocks/>
              </p:cNvGrpSpPr>
              <p:nvPr/>
            </p:nvGrpSpPr>
            <p:grpSpPr bwMode="auto">
              <a:xfrm>
                <a:off x="4560" y="1008"/>
                <a:ext cx="528" cy="192"/>
                <a:chOff x="4032" y="1008"/>
                <a:chExt cx="1440" cy="432"/>
              </a:xfrm>
            </p:grpSpPr>
            <p:grpSp>
              <p:nvGrpSpPr>
                <p:cNvPr id="21" name="Group 33"/>
                <p:cNvGrpSpPr>
                  <a:grpSpLocks/>
                </p:cNvGrpSpPr>
                <p:nvPr/>
              </p:nvGrpSpPr>
              <p:grpSpPr bwMode="auto">
                <a:xfrm>
                  <a:off x="4032" y="1008"/>
                  <a:ext cx="720" cy="432"/>
                  <a:chOff x="5040" y="864"/>
                  <a:chExt cx="720" cy="432"/>
                </a:xfrm>
              </p:grpSpPr>
              <p:grpSp>
                <p:nvGrpSpPr>
                  <p:cNvPr id="29" name="Group 34"/>
                  <p:cNvGrpSpPr>
                    <a:grpSpLocks/>
                  </p:cNvGrpSpPr>
                  <p:nvPr/>
                </p:nvGrpSpPr>
                <p:grpSpPr bwMode="auto">
                  <a:xfrm flipH="1" flipV="1">
                    <a:off x="5040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33" name="Arc 35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b="1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34" name="Arc 36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b="1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30" name="Group 37"/>
                  <p:cNvGrpSpPr>
                    <a:grpSpLocks/>
                  </p:cNvGrpSpPr>
                  <p:nvPr/>
                </p:nvGrpSpPr>
                <p:grpSpPr bwMode="auto">
                  <a:xfrm flipV="1">
                    <a:off x="5376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31" name="Arc 38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b="1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32" name="Arc 39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b="1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22" name="Group 40"/>
                <p:cNvGrpSpPr>
                  <a:grpSpLocks/>
                </p:cNvGrpSpPr>
                <p:nvPr/>
              </p:nvGrpSpPr>
              <p:grpSpPr bwMode="auto">
                <a:xfrm>
                  <a:off x="4752" y="1008"/>
                  <a:ext cx="720" cy="432"/>
                  <a:chOff x="5040" y="864"/>
                  <a:chExt cx="720" cy="432"/>
                </a:xfrm>
              </p:grpSpPr>
              <p:grpSp>
                <p:nvGrpSpPr>
                  <p:cNvPr id="23" name="Group 41"/>
                  <p:cNvGrpSpPr>
                    <a:grpSpLocks/>
                  </p:cNvGrpSpPr>
                  <p:nvPr/>
                </p:nvGrpSpPr>
                <p:grpSpPr bwMode="auto">
                  <a:xfrm flipH="1" flipV="1">
                    <a:off x="5040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27" name="Arc 42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b="1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8" name="Arc 43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b="1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4" name="Group 44"/>
                  <p:cNvGrpSpPr>
                    <a:grpSpLocks/>
                  </p:cNvGrpSpPr>
                  <p:nvPr/>
                </p:nvGrpSpPr>
                <p:grpSpPr bwMode="auto">
                  <a:xfrm flipV="1">
                    <a:off x="5376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25" name="Arc 45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b="1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6" name="Arc 46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b="1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  <p:sp>
            <p:nvSpPr>
              <p:cNvPr id="19" name="Arc 47"/>
              <p:cNvSpPr>
                <a:spLocks/>
              </p:cNvSpPr>
              <p:nvPr/>
            </p:nvSpPr>
            <p:spPr bwMode="auto">
              <a:xfrm flipV="1">
                <a:off x="5088" y="1104"/>
                <a:ext cx="96" cy="9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 dirty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Line 48"/>
              <p:cNvSpPr>
                <a:spLocks noChangeShapeType="1"/>
              </p:cNvSpPr>
              <p:nvPr/>
            </p:nvSpPr>
            <p:spPr bwMode="auto">
              <a:xfrm>
                <a:off x="5184" y="1104"/>
                <a:ext cx="240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 dirty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Text Box 51"/>
            <p:cNvSpPr txBox="1">
              <a:spLocks noChangeArrowheads="1"/>
            </p:cNvSpPr>
            <p:nvPr/>
          </p:nvSpPr>
          <p:spPr bwMode="auto">
            <a:xfrm>
              <a:off x="3433323" y="3294124"/>
              <a:ext cx="503936" cy="6697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1" i="1" dirty="0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h</a:t>
              </a:r>
              <a:r>
                <a:rPr kumimoji="1" lang="el-GR" altLang="zh-CN" b="1" i="1" dirty="0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ν</a:t>
              </a:r>
              <a:endParaRPr kumimoji="1"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120779" y="2440277"/>
            <a:ext cx="4167054" cy="1251853"/>
            <a:chOff x="1600200" y="1447800"/>
            <a:chExt cx="5054000" cy="2270126"/>
          </a:xfrm>
        </p:grpSpPr>
        <p:grpSp>
          <p:nvGrpSpPr>
            <p:cNvPr id="51" name="Group 1027"/>
            <p:cNvGrpSpPr>
              <a:grpSpLocks/>
            </p:cNvGrpSpPr>
            <p:nvPr/>
          </p:nvGrpSpPr>
          <p:grpSpPr bwMode="auto">
            <a:xfrm>
              <a:off x="2286000" y="1447800"/>
              <a:ext cx="2971800" cy="2270126"/>
              <a:chOff x="3072" y="1074"/>
              <a:chExt cx="1872" cy="1430"/>
            </a:xfrm>
          </p:grpSpPr>
          <p:sp>
            <p:nvSpPr>
              <p:cNvPr id="52" name="Line 1028"/>
              <p:cNvSpPr>
                <a:spLocks noChangeShapeType="1"/>
              </p:cNvSpPr>
              <p:nvPr/>
            </p:nvSpPr>
            <p:spPr bwMode="auto">
              <a:xfrm>
                <a:off x="3456" y="2304"/>
                <a:ext cx="148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Line 1029"/>
              <p:cNvSpPr>
                <a:spLocks noChangeShapeType="1"/>
              </p:cNvSpPr>
              <p:nvPr/>
            </p:nvSpPr>
            <p:spPr bwMode="auto">
              <a:xfrm>
                <a:off x="3456" y="1440"/>
                <a:ext cx="148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Text Box 1030"/>
              <p:cNvSpPr txBox="1">
                <a:spLocks noChangeArrowheads="1"/>
              </p:cNvSpPr>
              <p:nvPr/>
            </p:nvSpPr>
            <p:spPr bwMode="auto">
              <a:xfrm>
                <a:off x="3072" y="1218"/>
                <a:ext cx="317" cy="4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1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E</a:t>
                </a:r>
                <a:r>
                  <a:rPr kumimoji="0" lang="en-US" altLang="zh-CN" b="1" i="0" u="none" strike="noStrike" kern="0" cap="none" spc="0" normalizeH="0" baseline="-25000" noProof="0" dirty="0" smtClean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2</a:t>
                </a:r>
                <a:endParaRPr kumimoji="0" lang="en-US" altLang="zh-CN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Text Box 1031"/>
              <p:cNvSpPr txBox="1">
                <a:spLocks noChangeArrowheads="1"/>
              </p:cNvSpPr>
              <p:nvPr/>
            </p:nvSpPr>
            <p:spPr bwMode="auto">
              <a:xfrm>
                <a:off x="3120" y="2082"/>
                <a:ext cx="317" cy="4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1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E</a:t>
                </a:r>
                <a:r>
                  <a:rPr kumimoji="0" lang="en-US" altLang="zh-CN" b="1" i="0" u="none" strike="noStrike" kern="0" cap="none" spc="0" normalizeH="0" baseline="-25000" noProof="0" dirty="0" smtClean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1</a:t>
                </a:r>
                <a:endParaRPr kumimoji="0" lang="en-US" altLang="zh-CN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Text Box 1032"/>
              <p:cNvSpPr txBox="1">
                <a:spLocks noChangeArrowheads="1"/>
              </p:cNvSpPr>
              <p:nvPr/>
            </p:nvSpPr>
            <p:spPr bwMode="auto">
              <a:xfrm>
                <a:off x="3504" y="1074"/>
                <a:ext cx="327" cy="4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b="1" i="1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N</a:t>
                </a:r>
                <a:r>
                  <a:rPr kumimoji="1" lang="en-US" altLang="zh-CN" b="1" i="0" u="none" strike="noStrike" kern="0" cap="none" spc="0" normalizeH="0" baseline="-25000" noProof="0" dirty="0" smtClean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2</a:t>
                </a:r>
                <a:endParaRPr kumimoji="1" lang="en-US" altLang="zh-CN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 Box 1033"/>
              <p:cNvSpPr txBox="1">
                <a:spLocks noChangeArrowheads="1"/>
              </p:cNvSpPr>
              <p:nvPr/>
            </p:nvSpPr>
            <p:spPr bwMode="auto">
              <a:xfrm>
                <a:off x="3504" y="1938"/>
                <a:ext cx="327" cy="4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b="1" i="1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N</a:t>
                </a:r>
                <a:r>
                  <a:rPr kumimoji="1" lang="en-US" altLang="zh-CN" b="1" i="0" u="none" strike="noStrike" kern="0" cap="none" spc="0" normalizeH="0" baseline="-25000" noProof="0" dirty="0" smtClean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1</a:t>
                </a:r>
                <a:endParaRPr kumimoji="1" lang="en-US" altLang="zh-CN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8" name="Line 1034"/>
            <p:cNvSpPr>
              <a:spLocks noChangeShapeType="1"/>
            </p:cNvSpPr>
            <p:nvPr/>
          </p:nvSpPr>
          <p:spPr bwMode="auto">
            <a:xfrm>
              <a:off x="3962400" y="2028825"/>
              <a:ext cx="0" cy="13716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59" name="Group 1035"/>
            <p:cNvGrpSpPr>
              <a:grpSpLocks/>
            </p:cNvGrpSpPr>
            <p:nvPr/>
          </p:nvGrpSpPr>
          <p:grpSpPr bwMode="auto">
            <a:xfrm>
              <a:off x="1600200" y="2562225"/>
              <a:ext cx="2209800" cy="304800"/>
              <a:chOff x="4032" y="1008"/>
              <a:chExt cx="1392" cy="192"/>
            </a:xfrm>
          </p:grpSpPr>
          <p:grpSp>
            <p:nvGrpSpPr>
              <p:cNvPr id="60" name="Group 1036"/>
              <p:cNvGrpSpPr>
                <a:grpSpLocks/>
              </p:cNvGrpSpPr>
              <p:nvPr/>
            </p:nvGrpSpPr>
            <p:grpSpPr bwMode="auto">
              <a:xfrm>
                <a:off x="4032" y="1008"/>
                <a:ext cx="528" cy="192"/>
                <a:chOff x="4032" y="1008"/>
                <a:chExt cx="1440" cy="432"/>
              </a:xfrm>
            </p:grpSpPr>
            <p:grpSp>
              <p:nvGrpSpPr>
                <p:cNvPr id="78" name="Group 1037"/>
                <p:cNvGrpSpPr>
                  <a:grpSpLocks/>
                </p:cNvGrpSpPr>
                <p:nvPr/>
              </p:nvGrpSpPr>
              <p:grpSpPr bwMode="auto">
                <a:xfrm>
                  <a:off x="4032" y="1008"/>
                  <a:ext cx="720" cy="432"/>
                  <a:chOff x="5040" y="864"/>
                  <a:chExt cx="720" cy="432"/>
                </a:xfrm>
              </p:grpSpPr>
              <p:grpSp>
                <p:nvGrpSpPr>
                  <p:cNvPr id="86" name="Group 1038"/>
                  <p:cNvGrpSpPr>
                    <a:grpSpLocks/>
                  </p:cNvGrpSpPr>
                  <p:nvPr/>
                </p:nvGrpSpPr>
                <p:grpSpPr bwMode="auto">
                  <a:xfrm flipH="1" flipV="1">
                    <a:off x="5040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90" name="Arc 1039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1" name="Arc 1040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87" name="Group 1041"/>
                  <p:cNvGrpSpPr>
                    <a:grpSpLocks/>
                  </p:cNvGrpSpPr>
                  <p:nvPr/>
                </p:nvGrpSpPr>
                <p:grpSpPr bwMode="auto">
                  <a:xfrm flipV="1">
                    <a:off x="5376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88" name="Arc 1042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89" name="Arc 1043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79" name="Group 1044"/>
                <p:cNvGrpSpPr>
                  <a:grpSpLocks/>
                </p:cNvGrpSpPr>
                <p:nvPr/>
              </p:nvGrpSpPr>
              <p:grpSpPr bwMode="auto">
                <a:xfrm>
                  <a:off x="4752" y="1008"/>
                  <a:ext cx="720" cy="432"/>
                  <a:chOff x="5040" y="864"/>
                  <a:chExt cx="720" cy="432"/>
                </a:xfrm>
              </p:grpSpPr>
              <p:grpSp>
                <p:nvGrpSpPr>
                  <p:cNvPr id="80" name="Group 1045"/>
                  <p:cNvGrpSpPr>
                    <a:grpSpLocks/>
                  </p:cNvGrpSpPr>
                  <p:nvPr/>
                </p:nvGrpSpPr>
                <p:grpSpPr bwMode="auto">
                  <a:xfrm flipH="1" flipV="1">
                    <a:off x="5040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84" name="Arc 1046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85" name="Arc 1047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81" name="Group 1048"/>
                  <p:cNvGrpSpPr>
                    <a:grpSpLocks/>
                  </p:cNvGrpSpPr>
                  <p:nvPr/>
                </p:nvGrpSpPr>
                <p:grpSpPr bwMode="auto">
                  <a:xfrm flipV="1">
                    <a:off x="5376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82" name="Arc 1049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83" name="Arc 1050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  <p:grpSp>
            <p:nvGrpSpPr>
              <p:cNvPr id="61" name="Group 1051"/>
              <p:cNvGrpSpPr>
                <a:grpSpLocks/>
              </p:cNvGrpSpPr>
              <p:nvPr/>
            </p:nvGrpSpPr>
            <p:grpSpPr bwMode="auto">
              <a:xfrm>
                <a:off x="4560" y="1008"/>
                <a:ext cx="528" cy="192"/>
                <a:chOff x="4032" y="1008"/>
                <a:chExt cx="1440" cy="432"/>
              </a:xfrm>
            </p:grpSpPr>
            <p:grpSp>
              <p:nvGrpSpPr>
                <p:cNvPr id="64" name="Group 1052"/>
                <p:cNvGrpSpPr>
                  <a:grpSpLocks/>
                </p:cNvGrpSpPr>
                <p:nvPr/>
              </p:nvGrpSpPr>
              <p:grpSpPr bwMode="auto">
                <a:xfrm>
                  <a:off x="4032" y="1008"/>
                  <a:ext cx="720" cy="432"/>
                  <a:chOff x="5040" y="864"/>
                  <a:chExt cx="720" cy="432"/>
                </a:xfrm>
              </p:grpSpPr>
              <p:grpSp>
                <p:nvGrpSpPr>
                  <p:cNvPr id="72" name="Group 1053"/>
                  <p:cNvGrpSpPr>
                    <a:grpSpLocks/>
                  </p:cNvGrpSpPr>
                  <p:nvPr/>
                </p:nvGrpSpPr>
                <p:grpSpPr bwMode="auto">
                  <a:xfrm flipH="1" flipV="1">
                    <a:off x="5040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76" name="Arc 1054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77" name="Arc 1055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73" name="Group 1056"/>
                  <p:cNvGrpSpPr>
                    <a:grpSpLocks/>
                  </p:cNvGrpSpPr>
                  <p:nvPr/>
                </p:nvGrpSpPr>
                <p:grpSpPr bwMode="auto">
                  <a:xfrm flipV="1">
                    <a:off x="5376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74" name="Arc 1057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75" name="Arc 1058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65" name="Group 1059"/>
                <p:cNvGrpSpPr>
                  <a:grpSpLocks/>
                </p:cNvGrpSpPr>
                <p:nvPr/>
              </p:nvGrpSpPr>
              <p:grpSpPr bwMode="auto">
                <a:xfrm>
                  <a:off x="4752" y="1008"/>
                  <a:ext cx="720" cy="432"/>
                  <a:chOff x="5040" y="864"/>
                  <a:chExt cx="720" cy="432"/>
                </a:xfrm>
              </p:grpSpPr>
              <p:grpSp>
                <p:nvGrpSpPr>
                  <p:cNvPr id="66" name="Group 1060"/>
                  <p:cNvGrpSpPr>
                    <a:grpSpLocks/>
                  </p:cNvGrpSpPr>
                  <p:nvPr/>
                </p:nvGrpSpPr>
                <p:grpSpPr bwMode="auto">
                  <a:xfrm flipH="1" flipV="1">
                    <a:off x="5040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70" name="Arc 1061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71" name="Arc 1062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67" name="Group 1063"/>
                  <p:cNvGrpSpPr>
                    <a:grpSpLocks/>
                  </p:cNvGrpSpPr>
                  <p:nvPr/>
                </p:nvGrpSpPr>
                <p:grpSpPr bwMode="auto">
                  <a:xfrm flipV="1">
                    <a:off x="5376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68" name="Arc 1064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69" name="Arc 1065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  <p:sp>
            <p:nvSpPr>
              <p:cNvPr id="62" name="Arc 1066"/>
              <p:cNvSpPr>
                <a:spLocks/>
              </p:cNvSpPr>
              <p:nvPr/>
            </p:nvSpPr>
            <p:spPr bwMode="auto">
              <a:xfrm flipV="1">
                <a:off x="5088" y="1104"/>
                <a:ext cx="96" cy="9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 b="1" dirty="0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Line 1067"/>
              <p:cNvSpPr>
                <a:spLocks noChangeShapeType="1"/>
              </p:cNvSpPr>
              <p:nvPr/>
            </p:nvSpPr>
            <p:spPr bwMode="auto">
              <a:xfrm>
                <a:off x="5184" y="1104"/>
                <a:ext cx="240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 b="1" dirty="0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2" name="Text Box 1070"/>
            <p:cNvSpPr txBox="1">
              <a:spLocks noChangeArrowheads="1"/>
            </p:cNvSpPr>
            <p:nvPr/>
          </p:nvSpPr>
          <p:spPr bwMode="auto">
            <a:xfrm>
              <a:off x="5302593" y="1894449"/>
              <a:ext cx="1351607" cy="6697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kumimoji="1" lang="zh-CN" altLang="en-US" b="1" dirty="0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全同光子</a:t>
              </a:r>
            </a:p>
          </p:txBody>
        </p:sp>
        <p:grpSp>
          <p:nvGrpSpPr>
            <p:cNvPr id="93" name="Group 1139"/>
            <p:cNvGrpSpPr>
              <a:grpSpLocks/>
            </p:cNvGrpSpPr>
            <p:nvPr/>
          </p:nvGrpSpPr>
          <p:grpSpPr bwMode="auto">
            <a:xfrm>
              <a:off x="4191000" y="1981200"/>
              <a:ext cx="2209800" cy="1116013"/>
              <a:chOff x="2640" y="1248"/>
              <a:chExt cx="1392" cy="703"/>
            </a:xfrm>
          </p:grpSpPr>
          <p:sp>
            <p:nvSpPr>
              <p:cNvPr id="94" name="Rectangle 1069"/>
              <p:cNvSpPr>
                <a:spLocks noChangeArrowheads="1"/>
              </p:cNvSpPr>
              <p:nvPr/>
            </p:nvSpPr>
            <p:spPr bwMode="auto">
              <a:xfrm>
                <a:off x="2832" y="1248"/>
                <a:ext cx="317" cy="4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b="1" i="1" dirty="0" smtClean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h</a:t>
                </a:r>
                <a:r>
                  <a:rPr kumimoji="1" lang="el-GR" altLang="zh-CN" b="1" i="1" dirty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ν</a:t>
                </a:r>
                <a:endParaRPr kumimoji="1" lang="en-US" altLang="zh-CN" b="1" dirty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5" name="Group 1071"/>
              <p:cNvGrpSpPr>
                <a:grpSpLocks/>
              </p:cNvGrpSpPr>
              <p:nvPr/>
            </p:nvGrpSpPr>
            <p:grpSpPr bwMode="auto">
              <a:xfrm>
                <a:off x="2640" y="1615"/>
                <a:ext cx="1392" cy="192"/>
                <a:chOff x="4032" y="1008"/>
                <a:chExt cx="1392" cy="192"/>
              </a:xfrm>
            </p:grpSpPr>
            <p:grpSp>
              <p:nvGrpSpPr>
                <p:cNvPr id="129" name="Group 1072"/>
                <p:cNvGrpSpPr>
                  <a:grpSpLocks/>
                </p:cNvGrpSpPr>
                <p:nvPr/>
              </p:nvGrpSpPr>
              <p:grpSpPr bwMode="auto">
                <a:xfrm>
                  <a:off x="4032" y="1008"/>
                  <a:ext cx="528" cy="192"/>
                  <a:chOff x="4032" y="1008"/>
                  <a:chExt cx="1440" cy="432"/>
                </a:xfrm>
              </p:grpSpPr>
              <p:grpSp>
                <p:nvGrpSpPr>
                  <p:cNvPr id="147" name="Group 1073"/>
                  <p:cNvGrpSpPr>
                    <a:grpSpLocks/>
                  </p:cNvGrpSpPr>
                  <p:nvPr/>
                </p:nvGrpSpPr>
                <p:grpSpPr bwMode="auto">
                  <a:xfrm>
                    <a:off x="4032" y="1008"/>
                    <a:ext cx="720" cy="432"/>
                    <a:chOff x="5040" y="864"/>
                    <a:chExt cx="720" cy="432"/>
                  </a:xfrm>
                </p:grpSpPr>
                <p:grpSp>
                  <p:nvGrpSpPr>
                    <p:cNvPr id="155" name="Group 1074"/>
                    <p:cNvGrpSpPr>
                      <a:grpSpLocks/>
                    </p:cNvGrpSpPr>
                    <p:nvPr/>
                  </p:nvGrpSpPr>
                  <p:grpSpPr bwMode="auto">
                    <a:xfrm flipH="1" flipV="1">
                      <a:off x="5040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159" name="Arc 1075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60" name="Arc 1076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56" name="Group 1077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5376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157" name="Arc 1078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58" name="Arc 1079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48" name="Group 1080"/>
                  <p:cNvGrpSpPr>
                    <a:grpSpLocks/>
                  </p:cNvGrpSpPr>
                  <p:nvPr/>
                </p:nvGrpSpPr>
                <p:grpSpPr bwMode="auto">
                  <a:xfrm>
                    <a:off x="4752" y="1008"/>
                    <a:ext cx="720" cy="432"/>
                    <a:chOff x="5040" y="864"/>
                    <a:chExt cx="720" cy="432"/>
                  </a:xfrm>
                </p:grpSpPr>
                <p:grpSp>
                  <p:nvGrpSpPr>
                    <p:cNvPr id="149" name="Group 1081"/>
                    <p:cNvGrpSpPr>
                      <a:grpSpLocks/>
                    </p:cNvGrpSpPr>
                    <p:nvPr/>
                  </p:nvGrpSpPr>
                  <p:grpSpPr bwMode="auto">
                    <a:xfrm flipH="1" flipV="1">
                      <a:off x="5040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153" name="Arc 1082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54" name="Arc 1083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50" name="Group 1084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5376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151" name="Arc 1085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52" name="Arc 1086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30" name="Group 1087"/>
                <p:cNvGrpSpPr>
                  <a:grpSpLocks/>
                </p:cNvGrpSpPr>
                <p:nvPr/>
              </p:nvGrpSpPr>
              <p:grpSpPr bwMode="auto">
                <a:xfrm>
                  <a:off x="4560" y="1008"/>
                  <a:ext cx="528" cy="192"/>
                  <a:chOff x="4032" y="1008"/>
                  <a:chExt cx="1440" cy="432"/>
                </a:xfrm>
              </p:grpSpPr>
              <p:grpSp>
                <p:nvGrpSpPr>
                  <p:cNvPr id="133" name="Group 1088"/>
                  <p:cNvGrpSpPr>
                    <a:grpSpLocks/>
                  </p:cNvGrpSpPr>
                  <p:nvPr/>
                </p:nvGrpSpPr>
                <p:grpSpPr bwMode="auto">
                  <a:xfrm>
                    <a:off x="4032" y="1008"/>
                    <a:ext cx="720" cy="432"/>
                    <a:chOff x="5040" y="864"/>
                    <a:chExt cx="720" cy="432"/>
                  </a:xfrm>
                </p:grpSpPr>
                <p:grpSp>
                  <p:nvGrpSpPr>
                    <p:cNvPr id="141" name="Group 1089"/>
                    <p:cNvGrpSpPr>
                      <a:grpSpLocks/>
                    </p:cNvGrpSpPr>
                    <p:nvPr/>
                  </p:nvGrpSpPr>
                  <p:grpSpPr bwMode="auto">
                    <a:xfrm flipH="1" flipV="1">
                      <a:off x="5040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145" name="Arc 1090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46" name="Arc 1091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42" name="Group 1092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5376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143" name="Arc 1093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44" name="Arc 1094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34" name="Group 1095"/>
                  <p:cNvGrpSpPr>
                    <a:grpSpLocks/>
                  </p:cNvGrpSpPr>
                  <p:nvPr/>
                </p:nvGrpSpPr>
                <p:grpSpPr bwMode="auto">
                  <a:xfrm>
                    <a:off x="4752" y="1008"/>
                    <a:ext cx="720" cy="432"/>
                    <a:chOff x="5040" y="864"/>
                    <a:chExt cx="720" cy="432"/>
                  </a:xfrm>
                </p:grpSpPr>
                <p:grpSp>
                  <p:nvGrpSpPr>
                    <p:cNvPr id="135" name="Group 1096"/>
                    <p:cNvGrpSpPr>
                      <a:grpSpLocks/>
                    </p:cNvGrpSpPr>
                    <p:nvPr/>
                  </p:nvGrpSpPr>
                  <p:grpSpPr bwMode="auto">
                    <a:xfrm flipH="1" flipV="1">
                      <a:off x="5040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139" name="Arc 1097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40" name="Arc 1098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36" name="Group 1099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5376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137" name="Arc 1100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38" name="Arc 1101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</p:grpSp>
            <p:sp>
              <p:nvSpPr>
                <p:cNvPr id="131" name="Arc 1102"/>
                <p:cNvSpPr>
                  <a:spLocks/>
                </p:cNvSpPr>
                <p:nvPr/>
              </p:nvSpPr>
              <p:spPr bwMode="auto">
                <a:xfrm flipV="1">
                  <a:off x="5088" y="1104"/>
                  <a:ext cx="96" cy="9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b="1" dirty="0" smtClean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2" name="Line 1103"/>
                <p:cNvSpPr>
                  <a:spLocks noChangeShapeType="1"/>
                </p:cNvSpPr>
                <p:nvPr/>
              </p:nvSpPr>
              <p:spPr bwMode="auto">
                <a:xfrm>
                  <a:off x="5184" y="1104"/>
                  <a:ext cx="240" cy="0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b="1" dirty="0" smtClean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6" name="Group 1104"/>
              <p:cNvGrpSpPr>
                <a:grpSpLocks/>
              </p:cNvGrpSpPr>
              <p:nvPr/>
            </p:nvGrpSpPr>
            <p:grpSpPr bwMode="auto">
              <a:xfrm>
                <a:off x="2640" y="1759"/>
                <a:ext cx="1392" cy="192"/>
                <a:chOff x="4032" y="1008"/>
                <a:chExt cx="1392" cy="192"/>
              </a:xfrm>
            </p:grpSpPr>
            <p:grpSp>
              <p:nvGrpSpPr>
                <p:cNvPr id="97" name="Group 1105"/>
                <p:cNvGrpSpPr>
                  <a:grpSpLocks/>
                </p:cNvGrpSpPr>
                <p:nvPr/>
              </p:nvGrpSpPr>
              <p:grpSpPr bwMode="auto">
                <a:xfrm>
                  <a:off x="4032" y="1008"/>
                  <a:ext cx="528" cy="192"/>
                  <a:chOff x="4032" y="1008"/>
                  <a:chExt cx="1440" cy="432"/>
                </a:xfrm>
              </p:grpSpPr>
              <p:grpSp>
                <p:nvGrpSpPr>
                  <p:cNvPr id="115" name="Group 1106"/>
                  <p:cNvGrpSpPr>
                    <a:grpSpLocks/>
                  </p:cNvGrpSpPr>
                  <p:nvPr/>
                </p:nvGrpSpPr>
                <p:grpSpPr bwMode="auto">
                  <a:xfrm>
                    <a:off x="4032" y="1008"/>
                    <a:ext cx="720" cy="432"/>
                    <a:chOff x="5040" y="864"/>
                    <a:chExt cx="720" cy="432"/>
                  </a:xfrm>
                </p:grpSpPr>
                <p:grpSp>
                  <p:nvGrpSpPr>
                    <p:cNvPr id="123" name="Group 1107"/>
                    <p:cNvGrpSpPr>
                      <a:grpSpLocks/>
                    </p:cNvGrpSpPr>
                    <p:nvPr/>
                  </p:nvGrpSpPr>
                  <p:grpSpPr bwMode="auto">
                    <a:xfrm flipH="1" flipV="1">
                      <a:off x="5040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127" name="Arc 1108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28" name="Arc 1109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24" name="Group 1110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5376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125" name="Arc 1111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26" name="Arc 1112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16" name="Group 1113"/>
                  <p:cNvGrpSpPr>
                    <a:grpSpLocks/>
                  </p:cNvGrpSpPr>
                  <p:nvPr/>
                </p:nvGrpSpPr>
                <p:grpSpPr bwMode="auto">
                  <a:xfrm>
                    <a:off x="4752" y="1008"/>
                    <a:ext cx="720" cy="432"/>
                    <a:chOff x="5040" y="864"/>
                    <a:chExt cx="720" cy="432"/>
                  </a:xfrm>
                </p:grpSpPr>
                <p:grpSp>
                  <p:nvGrpSpPr>
                    <p:cNvPr id="117" name="Group 1114"/>
                    <p:cNvGrpSpPr>
                      <a:grpSpLocks/>
                    </p:cNvGrpSpPr>
                    <p:nvPr/>
                  </p:nvGrpSpPr>
                  <p:grpSpPr bwMode="auto">
                    <a:xfrm flipH="1" flipV="1">
                      <a:off x="5040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121" name="Arc 1115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22" name="Arc 1116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18" name="Group 1117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5376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119" name="Arc 1118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20" name="Arc 1119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8" name="Group 1120"/>
                <p:cNvGrpSpPr>
                  <a:grpSpLocks/>
                </p:cNvGrpSpPr>
                <p:nvPr/>
              </p:nvGrpSpPr>
              <p:grpSpPr bwMode="auto">
                <a:xfrm>
                  <a:off x="4560" y="1008"/>
                  <a:ext cx="528" cy="192"/>
                  <a:chOff x="4032" y="1008"/>
                  <a:chExt cx="1440" cy="432"/>
                </a:xfrm>
              </p:grpSpPr>
              <p:grpSp>
                <p:nvGrpSpPr>
                  <p:cNvPr id="101" name="Group 1121"/>
                  <p:cNvGrpSpPr>
                    <a:grpSpLocks/>
                  </p:cNvGrpSpPr>
                  <p:nvPr/>
                </p:nvGrpSpPr>
                <p:grpSpPr bwMode="auto">
                  <a:xfrm>
                    <a:off x="4032" y="1008"/>
                    <a:ext cx="720" cy="432"/>
                    <a:chOff x="5040" y="864"/>
                    <a:chExt cx="720" cy="432"/>
                  </a:xfrm>
                </p:grpSpPr>
                <p:grpSp>
                  <p:nvGrpSpPr>
                    <p:cNvPr id="109" name="Group 1122"/>
                    <p:cNvGrpSpPr>
                      <a:grpSpLocks/>
                    </p:cNvGrpSpPr>
                    <p:nvPr/>
                  </p:nvGrpSpPr>
                  <p:grpSpPr bwMode="auto">
                    <a:xfrm flipH="1" flipV="1">
                      <a:off x="5040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113" name="Arc 1123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14" name="Arc 1124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10" name="Group 1125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5376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111" name="Arc 1126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12" name="Arc 1127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02" name="Group 1128"/>
                  <p:cNvGrpSpPr>
                    <a:grpSpLocks/>
                  </p:cNvGrpSpPr>
                  <p:nvPr/>
                </p:nvGrpSpPr>
                <p:grpSpPr bwMode="auto">
                  <a:xfrm>
                    <a:off x="4752" y="1008"/>
                    <a:ext cx="720" cy="432"/>
                    <a:chOff x="5040" y="864"/>
                    <a:chExt cx="720" cy="432"/>
                  </a:xfrm>
                </p:grpSpPr>
                <p:grpSp>
                  <p:nvGrpSpPr>
                    <p:cNvPr id="103" name="Group 1129"/>
                    <p:cNvGrpSpPr>
                      <a:grpSpLocks/>
                    </p:cNvGrpSpPr>
                    <p:nvPr/>
                  </p:nvGrpSpPr>
                  <p:grpSpPr bwMode="auto">
                    <a:xfrm flipH="1" flipV="1">
                      <a:off x="5040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107" name="Arc 1130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08" name="Arc 1131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04" name="Group 1132"/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5376" y="864"/>
                      <a:ext cx="384" cy="432"/>
                      <a:chOff x="4416" y="816"/>
                      <a:chExt cx="384" cy="432"/>
                    </a:xfrm>
                  </p:grpSpPr>
                  <p:sp>
                    <p:nvSpPr>
                      <p:cNvPr id="105" name="Arc 1133"/>
                      <p:cNvSpPr>
                        <a:spLocks/>
                      </p:cNvSpPr>
                      <p:nvPr/>
                    </p:nvSpPr>
                    <p:spPr bwMode="auto">
                      <a:xfrm flipV="1">
                        <a:off x="4416" y="1008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06" name="Arc 1134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4608" y="816"/>
                        <a:ext cx="192" cy="240"/>
                      </a:xfrm>
                      <a:custGeom>
                        <a:avLst/>
                        <a:gdLst>
                          <a:gd name="G0" fmla="+- 0 0 0"/>
                          <a:gd name="G1" fmla="+- 21600 0 0"/>
                          <a:gd name="G2" fmla="+- 21600 0 0"/>
                          <a:gd name="T0" fmla="*/ 0 w 21600"/>
                          <a:gd name="T1" fmla="*/ 0 h 21600"/>
                          <a:gd name="T2" fmla="*/ 21600 w 21600"/>
                          <a:gd name="T3" fmla="*/ 21600 h 21600"/>
                          <a:gd name="T4" fmla="*/ 0 w 21600"/>
                          <a:gd name="T5" fmla="*/ 21600 h 2160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21600" h="21600" fill="none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0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close/>
                          </a:path>
                        </a:pathLst>
                      </a:custGeom>
                      <a:noFill/>
                      <a:ln w="28575">
                        <a:solidFill>
                          <a:srgbClr val="FF33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eaLnBrk="1" hangingPunct="1"/>
                        <a:endParaRPr lang="zh-CN" altLang="en-US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</p:grpSp>
            <p:sp>
              <p:nvSpPr>
                <p:cNvPr id="99" name="Arc 1135"/>
                <p:cNvSpPr>
                  <a:spLocks/>
                </p:cNvSpPr>
                <p:nvPr/>
              </p:nvSpPr>
              <p:spPr bwMode="auto">
                <a:xfrm flipV="1">
                  <a:off x="5088" y="1104"/>
                  <a:ext cx="96" cy="9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b="1" dirty="0" smtClean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0" name="Line 1136"/>
                <p:cNvSpPr>
                  <a:spLocks noChangeShapeType="1"/>
                </p:cNvSpPr>
                <p:nvPr/>
              </p:nvSpPr>
              <p:spPr bwMode="auto">
                <a:xfrm>
                  <a:off x="5184" y="1104"/>
                  <a:ext cx="240" cy="0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b="1" dirty="0" smtClean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6" name="组合 5"/>
          <p:cNvGrpSpPr/>
          <p:nvPr/>
        </p:nvGrpSpPr>
        <p:grpSpPr>
          <a:xfrm>
            <a:off x="8411866" y="2440277"/>
            <a:ext cx="3015714" cy="1251853"/>
            <a:chOff x="1828800" y="1066800"/>
            <a:chExt cx="3657600" cy="2270126"/>
          </a:xfrm>
        </p:grpSpPr>
        <p:grpSp>
          <p:nvGrpSpPr>
            <p:cNvPr id="162" name="Group 5"/>
            <p:cNvGrpSpPr>
              <a:grpSpLocks/>
            </p:cNvGrpSpPr>
            <p:nvPr/>
          </p:nvGrpSpPr>
          <p:grpSpPr bwMode="auto">
            <a:xfrm>
              <a:off x="2514600" y="1066800"/>
              <a:ext cx="2971800" cy="2270126"/>
              <a:chOff x="3072" y="1074"/>
              <a:chExt cx="1872" cy="1430"/>
            </a:xfrm>
          </p:grpSpPr>
          <p:sp>
            <p:nvSpPr>
              <p:cNvPr id="163" name="Line 6"/>
              <p:cNvSpPr>
                <a:spLocks noChangeShapeType="1"/>
              </p:cNvSpPr>
              <p:nvPr/>
            </p:nvSpPr>
            <p:spPr bwMode="auto">
              <a:xfrm>
                <a:off x="3456" y="2304"/>
                <a:ext cx="148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Line 7"/>
              <p:cNvSpPr>
                <a:spLocks noChangeShapeType="1"/>
              </p:cNvSpPr>
              <p:nvPr/>
            </p:nvSpPr>
            <p:spPr bwMode="auto">
              <a:xfrm>
                <a:off x="3456" y="1440"/>
                <a:ext cx="148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5" name="Text Box 8"/>
              <p:cNvSpPr txBox="1">
                <a:spLocks noChangeArrowheads="1"/>
              </p:cNvSpPr>
              <p:nvPr/>
            </p:nvSpPr>
            <p:spPr bwMode="auto">
              <a:xfrm>
                <a:off x="3072" y="1218"/>
                <a:ext cx="317" cy="4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1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E</a:t>
                </a:r>
                <a:r>
                  <a:rPr kumimoji="0" lang="en-US" altLang="zh-CN" b="1" i="0" u="none" strike="noStrike" kern="0" cap="none" spc="0" normalizeH="0" baseline="-25000" noProof="0" dirty="0" smtClean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2</a:t>
                </a:r>
                <a:endParaRPr kumimoji="0" lang="en-US" altLang="zh-CN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Text Box 9"/>
              <p:cNvSpPr txBox="1">
                <a:spLocks noChangeArrowheads="1"/>
              </p:cNvSpPr>
              <p:nvPr/>
            </p:nvSpPr>
            <p:spPr bwMode="auto">
              <a:xfrm>
                <a:off x="3120" y="2082"/>
                <a:ext cx="317" cy="4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1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E</a:t>
                </a:r>
                <a:r>
                  <a:rPr kumimoji="0" lang="en-US" altLang="zh-CN" b="1" i="0" u="none" strike="noStrike" kern="0" cap="none" spc="0" normalizeH="0" baseline="-25000" noProof="0" dirty="0" smtClean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1</a:t>
                </a:r>
                <a:endParaRPr kumimoji="0" lang="en-US" altLang="zh-CN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Text Box 10"/>
              <p:cNvSpPr txBox="1">
                <a:spLocks noChangeArrowheads="1"/>
              </p:cNvSpPr>
              <p:nvPr/>
            </p:nvSpPr>
            <p:spPr bwMode="auto">
              <a:xfrm>
                <a:off x="3504" y="1074"/>
                <a:ext cx="327" cy="4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b="1" i="1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N</a:t>
                </a:r>
                <a:r>
                  <a:rPr kumimoji="1" lang="en-US" altLang="zh-CN" b="1" i="0" u="none" strike="noStrike" kern="0" cap="none" spc="0" normalizeH="0" baseline="-25000" noProof="0" dirty="0" smtClean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2</a:t>
                </a:r>
                <a:endParaRPr kumimoji="1" lang="en-US" altLang="zh-CN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Text Box 11"/>
              <p:cNvSpPr txBox="1">
                <a:spLocks noChangeArrowheads="1"/>
              </p:cNvSpPr>
              <p:nvPr/>
            </p:nvSpPr>
            <p:spPr bwMode="auto">
              <a:xfrm>
                <a:off x="3504" y="1938"/>
                <a:ext cx="327" cy="4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b="1" i="1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N</a:t>
                </a:r>
                <a:r>
                  <a:rPr kumimoji="1" lang="en-US" altLang="zh-CN" b="1" i="0" u="none" strike="noStrike" kern="0" cap="none" spc="0" normalizeH="0" baseline="-25000" noProof="0" dirty="0" smtClean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1</a:t>
                </a:r>
                <a:endParaRPr kumimoji="1" lang="en-US" altLang="zh-CN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9" name="Group 12"/>
            <p:cNvGrpSpPr>
              <a:grpSpLocks/>
            </p:cNvGrpSpPr>
            <p:nvPr/>
          </p:nvGrpSpPr>
          <p:grpSpPr bwMode="auto">
            <a:xfrm>
              <a:off x="1828800" y="2209800"/>
              <a:ext cx="2209800" cy="304800"/>
              <a:chOff x="4032" y="1008"/>
              <a:chExt cx="1392" cy="192"/>
            </a:xfrm>
          </p:grpSpPr>
          <p:grpSp>
            <p:nvGrpSpPr>
              <p:cNvPr id="170" name="Group 13"/>
              <p:cNvGrpSpPr>
                <a:grpSpLocks/>
              </p:cNvGrpSpPr>
              <p:nvPr/>
            </p:nvGrpSpPr>
            <p:grpSpPr bwMode="auto">
              <a:xfrm>
                <a:off x="4032" y="1008"/>
                <a:ext cx="528" cy="192"/>
                <a:chOff x="4032" y="1008"/>
                <a:chExt cx="1440" cy="432"/>
              </a:xfrm>
            </p:grpSpPr>
            <p:grpSp>
              <p:nvGrpSpPr>
                <p:cNvPr id="188" name="Group 14"/>
                <p:cNvGrpSpPr>
                  <a:grpSpLocks/>
                </p:cNvGrpSpPr>
                <p:nvPr/>
              </p:nvGrpSpPr>
              <p:grpSpPr bwMode="auto">
                <a:xfrm>
                  <a:off x="4032" y="1008"/>
                  <a:ext cx="720" cy="432"/>
                  <a:chOff x="5040" y="864"/>
                  <a:chExt cx="720" cy="432"/>
                </a:xfrm>
              </p:grpSpPr>
              <p:grpSp>
                <p:nvGrpSpPr>
                  <p:cNvPr id="196" name="Group 15"/>
                  <p:cNvGrpSpPr>
                    <a:grpSpLocks/>
                  </p:cNvGrpSpPr>
                  <p:nvPr/>
                </p:nvGrpSpPr>
                <p:grpSpPr bwMode="auto">
                  <a:xfrm flipH="1" flipV="1">
                    <a:off x="5040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200" name="Arc 16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1" name="Arc 17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97" name="Group 18"/>
                  <p:cNvGrpSpPr>
                    <a:grpSpLocks/>
                  </p:cNvGrpSpPr>
                  <p:nvPr/>
                </p:nvGrpSpPr>
                <p:grpSpPr bwMode="auto">
                  <a:xfrm flipV="1">
                    <a:off x="5376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198" name="Arc 19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99" name="Arc 20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189" name="Group 21"/>
                <p:cNvGrpSpPr>
                  <a:grpSpLocks/>
                </p:cNvGrpSpPr>
                <p:nvPr/>
              </p:nvGrpSpPr>
              <p:grpSpPr bwMode="auto">
                <a:xfrm>
                  <a:off x="4752" y="1008"/>
                  <a:ext cx="720" cy="432"/>
                  <a:chOff x="5040" y="864"/>
                  <a:chExt cx="720" cy="432"/>
                </a:xfrm>
              </p:grpSpPr>
              <p:grpSp>
                <p:nvGrpSpPr>
                  <p:cNvPr id="190" name="Group 22"/>
                  <p:cNvGrpSpPr>
                    <a:grpSpLocks/>
                  </p:cNvGrpSpPr>
                  <p:nvPr/>
                </p:nvGrpSpPr>
                <p:grpSpPr bwMode="auto">
                  <a:xfrm flipH="1" flipV="1">
                    <a:off x="5040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194" name="Arc 23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95" name="Arc 24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91" name="Group 25"/>
                  <p:cNvGrpSpPr>
                    <a:grpSpLocks/>
                  </p:cNvGrpSpPr>
                  <p:nvPr/>
                </p:nvGrpSpPr>
                <p:grpSpPr bwMode="auto">
                  <a:xfrm flipV="1">
                    <a:off x="5376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192" name="Arc 26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93" name="Arc 27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  <p:grpSp>
            <p:nvGrpSpPr>
              <p:cNvPr id="171" name="Group 28"/>
              <p:cNvGrpSpPr>
                <a:grpSpLocks/>
              </p:cNvGrpSpPr>
              <p:nvPr/>
            </p:nvGrpSpPr>
            <p:grpSpPr bwMode="auto">
              <a:xfrm>
                <a:off x="4560" y="1008"/>
                <a:ext cx="528" cy="192"/>
                <a:chOff x="4032" y="1008"/>
                <a:chExt cx="1440" cy="432"/>
              </a:xfrm>
            </p:grpSpPr>
            <p:grpSp>
              <p:nvGrpSpPr>
                <p:cNvPr id="174" name="Group 29"/>
                <p:cNvGrpSpPr>
                  <a:grpSpLocks/>
                </p:cNvGrpSpPr>
                <p:nvPr/>
              </p:nvGrpSpPr>
              <p:grpSpPr bwMode="auto">
                <a:xfrm>
                  <a:off x="4032" y="1008"/>
                  <a:ext cx="720" cy="432"/>
                  <a:chOff x="5040" y="864"/>
                  <a:chExt cx="720" cy="432"/>
                </a:xfrm>
              </p:grpSpPr>
              <p:grpSp>
                <p:nvGrpSpPr>
                  <p:cNvPr id="182" name="Group 30"/>
                  <p:cNvGrpSpPr>
                    <a:grpSpLocks/>
                  </p:cNvGrpSpPr>
                  <p:nvPr/>
                </p:nvGrpSpPr>
                <p:grpSpPr bwMode="auto">
                  <a:xfrm flipH="1" flipV="1">
                    <a:off x="5040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186" name="Arc 31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87" name="Arc 32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83" name="Group 33"/>
                  <p:cNvGrpSpPr>
                    <a:grpSpLocks/>
                  </p:cNvGrpSpPr>
                  <p:nvPr/>
                </p:nvGrpSpPr>
                <p:grpSpPr bwMode="auto">
                  <a:xfrm flipV="1">
                    <a:off x="5376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184" name="Arc 34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85" name="Arc 35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175" name="Group 36"/>
                <p:cNvGrpSpPr>
                  <a:grpSpLocks/>
                </p:cNvGrpSpPr>
                <p:nvPr/>
              </p:nvGrpSpPr>
              <p:grpSpPr bwMode="auto">
                <a:xfrm>
                  <a:off x="4752" y="1008"/>
                  <a:ext cx="720" cy="432"/>
                  <a:chOff x="5040" y="864"/>
                  <a:chExt cx="720" cy="432"/>
                </a:xfrm>
              </p:grpSpPr>
              <p:grpSp>
                <p:nvGrpSpPr>
                  <p:cNvPr id="176" name="Group 37"/>
                  <p:cNvGrpSpPr>
                    <a:grpSpLocks/>
                  </p:cNvGrpSpPr>
                  <p:nvPr/>
                </p:nvGrpSpPr>
                <p:grpSpPr bwMode="auto">
                  <a:xfrm flipH="1" flipV="1">
                    <a:off x="5040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180" name="Arc 38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81" name="Arc 39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77" name="Group 40"/>
                  <p:cNvGrpSpPr>
                    <a:grpSpLocks/>
                  </p:cNvGrpSpPr>
                  <p:nvPr/>
                </p:nvGrpSpPr>
                <p:grpSpPr bwMode="auto">
                  <a:xfrm flipV="1">
                    <a:off x="5376" y="864"/>
                    <a:ext cx="384" cy="432"/>
                    <a:chOff x="4416" y="816"/>
                    <a:chExt cx="384" cy="432"/>
                  </a:xfrm>
                </p:grpSpPr>
                <p:sp>
                  <p:nvSpPr>
                    <p:cNvPr id="178" name="Arc 41"/>
                    <p:cNvSpPr>
                      <a:spLocks/>
                    </p:cNvSpPr>
                    <p:nvPr/>
                  </p:nvSpPr>
                  <p:spPr bwMode="auto">
                    <a:xfrm flipV="1">
                      <a:off x="4416" y="1008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79" name="Arc 42"/>
                    <p:cNvSpPr>
                      <a:spLocks/>
                    </p:cNvSpPr>
                    <p:nvPr/>
                  </p:nvSpPr>
                  <p:spPr bwMode="auto">
                    <a:xfrm flipH="1">
                      <a:off x="4608" y="816"/>
                      <a:ext cx="192" cy="240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 b="1" dirty="0" smtClean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  <p:sp>
            <p:nvSpPr>
              <p:cNvPr id="172" name="Arc 43"/>
              <p:cNvSpPr>
                <a:spLocks/>
              </p:cNvSpPr>
              <p:nvPr/>
            </p:nvSpPr>
            <p:spPr bwMode="auto">
              <a:xfrm flipV="1">
                <a:off x="5088" y="1104"/>
                <a:ext cx="96" cy="9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 b="1" dirty="0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Line 44"/>
              <p:cNvSpPr>
                <a:spLocks noChangeShapeType="1"/>
              </p:cNvSpPr>
              <p:nvPr/>
            </p:nvSpPr>
            <p:spPr bwMode="auto">
              <a:xfrm>
                <a:off x="5184" y="1104"/>
                <a:ext cx="240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 b="1" dirty="0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2" name="Line 78"/>
            <p:cNvSpPr>
              <a:spLocks noChangeShapeType="1"/>
            </p:cNvSpPr>
            <p:nvPr/>
          </p:nvSpPr>
          <p:spPr bwMode="auto">
            <a:xfrm flipV="1">
              <a:off x="4114800" y="1647825"/>
              <a:ext cx="0" cy="13716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sp>
          <p:nvSpPr>
            <p:cNvPr id="203" name="Rectangle 79"/>
            <p:cNvSpPr>
              <a:spLocks noChangeArrowheads="1"/>
            </p:cNvSpPr>
            <p:nvPr/>
          </p:nvSpPr>
          <p:spPr bwMode="auto">
            <a:xfrm>
              <a:off x="3250692" y="1611468"/>
              <a:ext cx="503936" cy="6697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1" i="1" dirty="0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h</a:t>
              </a:r>
              <a:r>
                <a:rPr kumimoji="1" lang="el-GR" altLang="zh-CN" b="1" i="1" dirty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ν</a:t>
              </a:r>
              <a:endParaRPr kumimoji="1"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5" name="矩形 204"/>
          <p:cNvSpPr/>
          <p:nvPr/>
        </p:nvSpPr>
        <p:spPr>
          <a:xfrm>
            <a:off x="959152" y="3608839"/>
            <a:ext cx="19823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自发辐射</a:t>
            </a:r>
            <a:endParaRPr kumimoji="1" lang="zh-CN" altLang="en-US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206" name="矩形 205"/>
          <p:cNvSpPr/>
          <p:nvPr/>
        </p:nvSpPr>
        <p:spPr>
          <a:xfrm>
            <a:off x="5188844" y="3618133"/>
            <a:ext cx="21690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受激辐射</a:t>
            </a:r>
            <a:endParaRPr kumimoji="1" lang="zh-CN" altLang="en-US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9605246" y="3546199"/>
            <a:ext cx="178362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受激吸收</a:t>
            </a:r>
            <a:endParaRPr kumimoji="1" lang="zh-CN" altLang="en-US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208" name="Text Box 2"/>
          <p:cNvSpPr txBox="1">
            <a:spLocks noChangeArrowheads="1"/>
          </p:cNvSpPr>
          <p:nvPr/>
        </p:nvSpPr>
        <p:spPr bwMode="auto">
          <a:xfrm>
            <a:off x="795061" y="4343262"/>
            <a:ext cx="65627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产生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激光的必要条件</a:t>
            </a:r>
          </a:p>
        </p:txBody>
      </p:sp>
      <p:sp>
        <p:nvSpPr>
          <p:cNvPr id="209" name="Text Box 3"/>
          <p:cNvSpPr txBox="1">
            <a:spLocks noChangeArrowheads="1"/>
          </p:cNvSpPr>
          <p:nvPr/>
        </p:nvSpPr>
        <p:spPr bwMode="auto">
          <a:xfrm>
            <a:off x="760329" y="4807410"/>
            <a:ext cx="521200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ｌ</a:t>
            </a: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激励能源（使原子激发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</a:t>
            </a:r>
            <a:endParaRPr kumimoji="1"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２</a:t>
            </a: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粒子数反转（有合适的亚稳态能级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</a:t>
            </a:r>
            <a:endParaRPr kumimoji="1"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３</a:t>
            </a: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.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光学谐振腔（方向性，光放大，单色性）</a:t>
            </a:r>
          </a:p>
        </p:txBody>
      </p:sp>
      <p:sp>
        <p:nvSpPr>
          <p:cNvPr id="3" name="矩形 2"/>
          <p:cNvSpPr/>
          <p:nvPr/>
        </p:nvSpPr>
        <p:spPr>
          <a:xfrm>
            <a:off x="4558477" y="4312232"/>
            <a:ext cx="64778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ight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mplification by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timulated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E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mission 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of 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R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adiation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grpSp>
        <p:nvGrpSpPr>
          <p:cNvPr id="210" name="Group 7"/>
          <p:cNvGrpSpPr>
            <a:grpSpLocks/>
          </p:cNvGrpSpPr>
          <p:nvPr/>
        </p:nvGrpSpPr>
        <p:grpSpPr bwMode="auto">
          <a:xfrm>
            <a:off x="6567739" y="4755947"/>
            <a:ext cx="5095136" cy="1913031"/>
            <a:chOff x="390" y="2092"/>
            <a:chExt cx="5143" cy="1931"/>
          </a:xfrm>
        </p:grpSpPr>
        <p:sp>
          <p:nvSpPr>
            <p:cNvPr id="211" name="Rectangle 8"/>
            <p:cNvSpPr>
              <a:spLocks noChangeArrowheads="1"/>
            </p:cNvSpPr>
            <p:nvPr/>
          </p:nvSpPr>
          <p:spPr bwMode="auto">
            <a:xfrm>
              <a:off x="1056" y="2880"/>
              <a:ext cx="96" cy="720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12" name="Rectangle 9"/>
            <p:cNvSpPr>
              <a:spLocks noChangeArrowheads="1"/>
            </p:cNvSpPr>
            <p:nvPr/>
          </p:nvSpPr>
          <p:spPr bwMode="auto">
            <a:xfrm>
              <a:off x="4512" y="2880"/>
              <a:ext cx="96" cy="720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13" name="Rectangle 10"/>
            <p:cNvSpPr>
              <a:spLocks noChangeArrowheads="1"/>
            </p:cNvSpPr>
            <p:nvPr/>
          </p:nvSpPr>
          <p:spPr bwMode="auto">
            <a:xfrm>
              <a:off x="1536" y="2928"/>
              <a:ext cx="2688" cy="576"/>
            </a:xfrm>
            <a:prstGeom prst="rect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14" name="Line 11"/>
            <p:cNvSpPr>
              <a:spLocks noChangeShapeType="1"/>
            </p:cNvSpPr>
            <p:nvPr/>
          </p:nvSpPr>
          <p:spPr bwMode="auto">
            <a:xfrm>
              <a:off x="1200" y="3216"/>
              <a:ext cx="48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15" name="Line 12"/>
            <p:cNvSpPr>
              <a:spLocks noChangeShapeType="1"/>
            </p:cNvSpPr>
            <p:nvPr/>
          </p:nvSpPr>
          <p:spPr bwMode="auto">
            <a:xfrm>
              <a:off x="1728" y="3168"/>
              <a:ext cx="48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16" name="Line 13"/>
            <p:cNvSpPr>
              <a:spLocks noChangeShapeType="1"/>
            </p:cNvSpPr>
            <p:nvPr/>
          </p:nvSpPr>
          <p:spPr bwMode="auto">
            <a:xfrm>
              <a:off x="1728" y="3264"/>
              <a:ext cx="48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17" name="Line 14"/>
            <p:cNvSpPr>
              <a:spLocks noChangeShapeType="1"/>
            </p:cNvSpPr>
            <p:nvPr/>
          </p:nvSpPr>
          <p:spPr bwMode="auto">
            <a:xfrm>
              <a:off x="2352" y="3360"/>
              <a:ext cx="48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18" name="Line 15"/>
            <p:cNvSpPr>
              <a:spLocks noChangeShapeType="1"/>
            </p:cNvSpPr>
            <p:nvPr/>
          </p:nvSpPr>
          <p:spPr bwMode="auto">
            <a:xfrm>
              <a:off x="2352" y="3072"/>
              <a:ext cx="48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19" name="Line 16"/>
            <p:cNvSpPr>
              <a:spLocks noChangeShapeType="1"/>
            </p:cNvSpPr>
            <p:nvPr/>
          </p:nvSpPr>
          <p:spPr bwMode="auto">
            <a:xfrm>
              <a:off x="2352" y="3168"/>
              <a:ext cx="48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20" name="Line 17"/>
            <p:cNvSpPr>
              <a:spLocks noChangeShapeType="1"/>
            </p:cNvSpPr>
            <p:nvPr/>
          </p:nvSpPr>
          <p:spPr bwMode="auto">
            <a:xfrm>
              <a:off x="2352" y="3264"/>
              <a:ext cx="48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21" name="Line 18"/>
            <p:cNvSpPr>
              <a:spLocks noChangeShapeType="1"/>
            </p:cNvSpPr>
            <p:nvPr/>
          </p:nvSpPr>
          <p:spPr bwMode="auto">
            <a:xfrm>
              <a:off x="2352" y="3072"/>
              <a:ext cx="48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22" name="Line 19"/>
            <p:cNvSpPr>
              <a:spLocks noChangeShapeType="1"/>
            </p:cNvSpPr>
            <p:nvPr/>
          </p:nvSpPr>
          <p:spPr bwMode="auto">
            <a:xfrm>
              <a:off x="2976" y="3072"/>
              <a:ext cx="48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23" name="Line 20"/>
            <p:cNvSpPr>
              <a:spLocks noChangeShapeType="1"/>
            </p:cNvSpPr>
            <p:nvPr/>
          </p:nvSpPr>
          <p:spPr bwMode="auto">
            <a:xfrm>
              <a:off x="2976" y="3120"/>
              <a:ext cx="48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24" name="Line 21"/>
            <p:cNvSpPr>
              <a:spLocks noChangeShapeType="1"/>
            </p:cNvSpPr>
            <p:nvPr/>
          </p:nvSpPr>
          <p:spPr bwMode="auto">
            <a:xfrm>
              <a:off x="2976" y="3168"/>
              <a:ext cx="48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25" name="Line 22"/>
            <p:cNvSpPr>
              <a:spLocks noChangeShapeType="1"/>
            </p:cNvSpPr>
            <p:nvPr/>
          </p:nvSpPr>
          <p:spPr bwMode="auto">
            <a:xfrm>
              <a:off x="2976" y="3216"/>
              <a:ext cx="48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26" name="Line 23"/>
            <p:cNvSpPr>
              <a:spLocks noChangeShapeType="1"/>
            </p:cNvSpPr>
            <p:nvPr/>
          </p:nvSpPr>
          <p:spPr bwMode="auto">
            <a:xfrm>
              <a:off x="2976" y="3264"/>
              <a:ext cx="48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27" name="Line 24"/>
            <p:cNvSpPr>
              <a:spLocks noChangeShapeType="1"/>
            </p:cNvSpPr>
            <p:nvPr/>
          </p:nvSpPr>
          <p:spPr bwMode="auto">
            <a:xfrm>
              <a:off x="2976" y="3312"/>
              <a:ext cx="48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28" name="Line 25"/>
            <p:cNvSpPr>
              <a:spLocks noChangeShapeType="1"/>
            </p:cNvSpPr>
            <p:nvPr/>
          </p:nvSpPr>
          <p:spPr bwMode="auto">
            <a:xfrm>
              <a:off x="2976" y="3360"/>
              <a:ext cx="48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29" name="Line 26"/>
            <p:cNvSpPr>
              <a:spLocks noChangeShapeType="1"/>
            </p:cNvSpPr>
            <p:nvPr/>
          </p:nvSpPr>
          <p:spPr bwMode="auto">
            <a:xfrm>
              <a:off x="2976" y="3408"/>
              <a:ext cx="48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30" name="Line 27"/>
            <p:cNvSpPr>
              <a:spLocks noChangeShapeType="1"/>
            </p:cNvSpPr>
            <p:nvPr/>
          </p:nvSpPr>
          <p:spPr bwMode="auto">
            <a:xfrm>
              <a:off x="2976" y="3024"/>
              <a:ext cx="48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31" name="Line 28"/>
            <p:cNvSpPr>
              <a:spLocks noChangeShapeType="1"/>
            </p:cNvSpPr>
            <p:nvPr/>
          </p:nvSpPr>
          <p:spPr bwMode="auto">
            <a:xfrm flipH="1" flipV="1">
              <a:off x="1152" y="2976"/>
              <a:ext cx="528" cy="14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32" name="Line 29"/>
            <p:cNvSpPr>
              <a:spLocks noChangeShapeType="1"/>
            </p:cNvSpPr>
            <p:nvPr/>
          </p:nvSpPr>
          <p:spPr bwMode="auto">
            <a:xfrm flipV="1">
              <a:off x="1152" y="2832"/>
              <a:ext cx="384" cy="14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33" name="Line 30"/>
            <p:cNvSpPr>
              <a:spLocks noChangeShapeType="1"/>
            </p:cNvSpPr>
            <p:nvPr/>
          </p:nvSpPr>
          <p:spPr bwMode="auto">
            <a:xfrm flipH="1" flipV="1">
              <a:off x="2160" y="2784"/>
              <a:ext cx="96" cy="28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34" name="Line 31"/>
            <p:cNvSpPr>
              <a:spLocks noChangeShapeType="1"/>
            </p:cNvSpPr>
            <p:nvPr/>
          </p:nvSpPr>
          <p:spPr bwMode="auto">
            <a:xfrm>
              <a:off x="2064" y="3408"/>
              <a:ext cx="336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35" name="Line 32"/>
            <p:cNvSpPr>
              <a:spLocks noChangeShapeType="1"/>
            </p:cNvSpPr>
            <p:nvPr/>
          </p:nvSpPr>
          <p:spPr bwMode="auto">
            <a:xfrm flipV="1">
              <a:off x="2880" y="2832"/>
              <a:ext cx="288" cy="14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36" name="Line 33"/>
            <p:cNvSpPr>
              <a:spLocks noChangeShapeType="1"/>
            </p:cNvSpPr>
            <p:nvPr/>
          </p:nvSpPr>
          <p:spPr bwMode="auto">
            <a:xfrm flipH="1">
              <a:off x="2928" y="3360"/>
              <a:ext cx="144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37" name="Line 34"/>
            <p:cNvSpPr>
              <a:spLocks noChangeShapeType="1"/>
            </p:cNvSpPr>
            <p:nvPr/>
          </p:nvSpPr>
          <p:spPr bwMode="auto">
            <a:xfrm flipV="1">
              <a:off x="3888" y="2976"/>
              <a:ext cx="624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38" name="Line 35"/>
            <p:cNvSpPr>
              <a:spLocks noChangeShapeType="1"/>
            </p:cNvSpPr>
            <p:nvPr/>
          </p:nvSpPr>
          <p:spPr bwMode="auto">
            <a:xfrm flipH="1" flipV="1">
              <a:off x="4320" y="2928"/>
              <a:ext cx="192" cy="4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39" name="Line 36"/>
            <p:cNvSpPr>
              <a:spLocks noChangeShapeType="1"/>
            </p:cNvSpPr>
            <p:nvPr/>
          </p:nvSpPr>
          <p:spPr bwMode="auto">
            <a:xfrm>
              <a:off x="3888" y="3312"/>
              <a:ext cx="624" cy="14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40" name="Line 37"/>
            <p:cNvSpPr>
              <a:spLocks noChangeShapeType="1"/>
            </p:cNvSpPr>
            <p:nvPr/>
          </p:nvSpPr>
          <p:spPr bwMode="auto">
            <a:xfrm flipH="1">
              <a:off x="4128" y="3456"/>
              <a:ext cx="384" cy="14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41" name="Rectangle 38"/>
            <p:cNvSpPr>
              <a:spLocks noChangeArrowheads="1"/>
            </p:cNvSpPr>
            <p:nvPr/>
          </p:nvSpPr>
          <p:spPr bwMode="auto">
            <a:xfrm>
              <a:off x="2304" y="2400"/>
              <a:ext cx="1200" cy="336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42" name="Text Box 39"/>
            <p:cNvSpPr txBox="1">
              <a:spLocks noChangeArrowheads="1"/>
            </p:cNvSpPr>
            <p:nvPr/>
          </p:nvSpPr>
          <p:spPr bwMode="auto">
            <a:xfrm>
              <a:off x="4132" y="2486"/>
              <a:ext cx="18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endParaRPr kumimoji="1" lang="zh-CN" altLang="zh-CN" sz="2000" b="1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43" name="Rectangle 40"/>
            <p:cNvSpPr>
              <a:spLocks noChangeArrowheads="1"/>
            </p:cNvSpPr>
            <p:nvPr/>
          </p:nvSpPr>
          <p:spPr bwMode="auto">
            <a:xfrm>
              <a:off x="2294" y="2361"/>
              <a:ext cx="122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zh-CN" altLang="en-US" sz="2000" b="1">
                  <a:solidFill>
                    <a:srgbClr val="0000FF"/>
                  </a:solidFill>
                  <a:latin typeface="方正新书宋简体" panose="03000509000000000000" pitchFamily="65" charset="-122"/>
                  <a:ea typeface="方正新书宋简体" panose="03000509000000000000" pitchFamily="65" charset="-122"/>
                </a:rPr>
                <a:t>激励能源</a:t>
              </a:r>
              <a:endParaRPr kumimoji="1" lang="zh-CN" altLang="en-US" sz="2000" b="1">
                <a:solidFill>
                  <a:schemeClr val="accent2"/>
                </a:solidFill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graphicFrame>
          <p:nvGraphicFramePr>
            <p:cNvPr id="244" name="Object 41"/>
            <p:cNvGraphicFramePr>
              <a:graphicFrameLocks noChangeAspect="1"/>
            </p:cNvGraphicFramePr>
            <p:nvPr/>
          </p:nvGraphicFramePr>
          <p:xfrm>
            <a:off x="2844" y="2092"/>
            <a:ext cx="71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792" name="公式" r:id="rId3" imgW="114120" imgH="215640" progId="Equation.3">
                    <p:embed/>
                  </p:oleObj>
                </mc:Choice>
                <mc:Fallback>
                  <p:oleObj name="公式" r:id="rId3" imgW="114120" imgH="215640" progId="Equation.3">
                    <p:embed/>
                    <p:pic>
                      <p:nvPicPr>
                        <p:cNvPr id="38953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2092"/>
                          <a:ext cx="71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" name="Text Box 42"/>
            <p:cNvSpPr txBox="1">
              <a:spLocks noChangeArrowheads="1"/>
            </p:cNvSpPr>
            <p:nvPr/>
          </p:nvSpPr>
          <p:spPr bwMode="auto">
            <a:xfrm>
              <a:off x="2690" y="2649"/>
              <a:ext cx="34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000" b="1">
                  <a:solidFill>
                    <a:srgbClr val="FF0000"/>
                  </a:solidFill>
                  <a:latin typeface="方正新书宋简体" panose="03000509000000000000" pitchFamily="65" charset="-122"/>
                  <a:ea typeface="方正新书宋简体" panose="03000509000000000000" pitchFamily="65" charset="-122"/>
                  <a:sym typeface="Symbol" panose="05050102010706020507" pitchFamily="18" charset="2"/>
                </a:rPr>
                <a:t></a:t>
              </a:r>
              <a:endParaRPr kumimoji="1" lang="en-US" altLang="zh-CN" sz="2000" b="1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46" name="Text Box 43"/>
            <p:cNvSpPr txBox="1">
              <a:spLocks noChangeArrowheads="1"/>
            </p:cNvSpPr>
            <p:nvPr/>
          </p:nvSpPr>
          <p:spPr bwMode="auto">
            <a:xfrm>
              <a:off x="390" y="3619"/>
              <a:ext cx="1228" cy="4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zh-CN" altLang="en-US" sz="2000" b="1">
                  <a:latin typeface="方正新书宋简体" panose="03000509000000000000" pitchFamily="65" charset="-122"/>
                  <a:ea typeface="方正新书宋简体" panose="03000509000000000000" pitchFamily="65" charset="-122"/>
                </a:rPr>
                <a:t>全反射镜</a:t>
              </a:r>
            </a:p>
          </p:txBody>
        </p:sp>
        <p:sp>
          <p:nvSpPr>
            <p:cNvPr id="247" name="Text Box 44"/>
            <p:cNvSpPr txBox="1">
              <a:spLocks noChangeArrowheads="1"/>
            </p:cNvSpPr>
            <p:nvPr/>
          </p:nvSpPr>
          <p:spPr bwMode="auto">
            <a:xfrm>
              <a:off x="3811" y="3619"/>
              <a:ext cx="1489" cy="4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zh-CN" altLang="en-US" sz="2000" b="1">
                  <a:latin typeface="方正新书宋简体" panose="03000509000000000000" pitchFamily="65" charset="-122"/>
                  <a:ea typeface="方正新书宋简体" panose="03000509000000000000" pitchFamily="65" charset="-122"/>
                </a:rPr>
                <a:t>部分反射镜</a:t>
              </a:r>
            </a:p>
          </p:txBody>
        </p:sp>
        <p:sp>
          <p:nvSpPr>
            <p:cNvPr id="248" name="Text Box 45"/>
            <p:cNvSpPr txBox="1">
              <a:spLocks noChangeArrowheads="1"/>
            </p:cNvSpPr>
            <p:nvPr/>
          </p:nvSpPr>
          <p:spPr bwMode="auto">
            <a:xfrm>
              <a:off x="4652" y="3033"/>
              <a:ext cx="44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000" b="1">
                  <a:solidFill>
                    <a:srgbClr val="FF0000"/>
                  </a:solidFill>
                  <a:latin typeface="方正新书宋简体" panose="03000509000000000000" pitchFamily="65" charset="-122"/>
                  <a:ea typeface="方正新书宋简体" panose="03000509000000000000" pitchFamily="65" charset="-122"/>
                  <a:sym typeface="Symbol" panose="05050102010706020507" pitchFamily="18" charset="2"/>
                </a:rPr>
                <a:t></a:t>
              </a:r>
              <a:endParaRPr kumimoji="1" lang="en-US" altLang="zh-CN" sz="2000" b="1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49" name="Text Box 46"/>
            <p:cNvSpPr txBox="1">
              <a:spLocks noChangeArrowheads="1"/>
            </p:cNvSpPr>
            <p:nvPr/>
          </p:nvSpPr>
          <p:spPr bwMode="auto">
            <a:xfrm>
              <a:off x="4826" y="2793"/>
              <a:ext cx="707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zh-CN" altLang="en-US" sz="2000" b="1">
                  <a:solidFill>
                    <a:srgbClr val="FF0000"/>
                  </a:solidFill>
                  <a:latin typeface="方正新书宋简体" panose="03000509000000000000" pitchFamily="65" charset="-122"/>
                  <a:ea typeface="方正新书宋简体" panose="03000509000000000000" pitchFamily="65" charset="-122"/>
                </a:rPr>
                <a:t>激光</a:t>
              </a:r>
              <a:endParaRPr kumimoji="1" lang="zh-CN" altLang="en-US" sz="2000" b="1"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23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utoUpdateAnimBg="0"/>
      <p:bldP spid="209" grpId="0" autoUpdateAnimBg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>
          <a:xfrm>
            <a:off x="683775" y="478818"/>
            <a:ext cx="5431276" cy="801388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8003" name="内容占位符 2"/>
          <p:cNvSpPr txBox="1">
            <a:spLocks/>
          </p:cNvSpPr>
          <p:nvPr/>
        </p:nvSpPr>
        <p:spPr bwMode="auto">
          <a:xfrm>
            <a:off x="1298575" y="1284288"/>
            <a:ext cx="232854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8497B0"/>
              </a:buClr>
              <a:buSzPct val="100000"/>
            </a:pP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10.7 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激光原理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84699" y="1683453"/>
            <a:ext cx="3496414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气体激光器</a:t>
            </a:r>
            <a:r>
              <a:rPr kumimoji="1" lang="en-US" altLang="zh-CN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——</a:t>
            </a: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氦氖激光器</a:t>
            </a:r>
            <a:endParaRPr kumimoji="1" lang="zh-CN" altLang="en-US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2" b="12317"/>
          <a:stretch/>
        </p:blipFill>
        <p:spPr>
          <a:xfrm>
            <a:off x="6473864" y="4658878"/>
            <a:ext cx="5173758" cy="1468786"/>
          </a:xfrm>
          <a:prstGeom prst="rect">
            <a:avLst/>
          </a:prstGeom>
        </p:spPr>
      </p:pic>
      <p:cxnSp>
        <p:nvCxnSpPr>
          <p:cNvPr id="212" name="直接连接符 211"/>
          <p:cNvCxnSpPr/>
          <p:nvPr/>
        </p:nvCxnSpPr>
        <p:spPr>
          <a:xfrm>
            <a:off x="6229726" y="4105275"/>
            <a:ext cx="1295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/>
          <p:nvPr/>
        </p:nvCxnSpPr>
        <p:spPr>
          <a:xfrm>
            <a:off x="8181975" y="4086225"/>
            <a:ext cx="1295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/>
          <p:nvPr/>
        </p:nvCxnSpPr>
        <p:spPr>
          <a:xfrm>
            <a:off x="6229726" y="1495346"/>
            <a:ext cx="1295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/>
          <p:nvPr/>
        </p:nvCxnSpPr>
        <p:spPr>
          <a:xfrm>
            <a:off x="6229726" y="2272905"/>
            <a:ext cx="1295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箭头连接符 263"/>
          <p:cNvCxnSpPr/>
          <p:nvPr/>
        </p:nvCxnSpPr>
        <p:spPr>
          <a:xfrm flipH="1" flipV="1">
            <a:off x="6656878" y="1503363"/>
            <a:ext cx="34271" cy="26046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箭头连接符 270"/>
          <p:cNvCxnSpPr/>
          <p:nvPr/>
        </p:nvCxnSpPr>
        <p:spPr>
          <a:xfrm flipH="1" flipV="1">
            <a:off x="7095906" y="2280683"/>
            <a:ext cx="23683" cy="17998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/>
          <p:nvPr/>
        </p:nvCxnSpPr>
        <p:spPr>
          <a:xfrm>
            <a:off x="8181975" y="1495346"/>
            <a:ext cx="1295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/>
          <p:nvPr/>
        </p:nvCxnSpPr>
        <p:spPr>
          <a:xfrm>
            <a:off x="8181975" y="2272905"/>
            <a:ext cx="1295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箭头连接符 271"/>
          <p:cNvCxnSpPr/>
          <p:nvPr/>
        </p:nvCxnSpPr>
        <p:spPr>
          <a:xfrm>
            <a:off x="7525126" y="1493838"/>
            <a:ext cx="872840" cy="25521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箭头连接符 279"/>
          <p:cNvCxnSpPr/>
          <p:nvPr/>
        </p:nvCxnSpPr>
        <p:spPr>
          <a:xfrm>
            <a:off x="7515601" y="2272905"/>
            <a:ext cx="743445" cy="17804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/>
          <p:cNvCxnSpPr/>
          <p:nvPr/>
        </p:nvCxnSpPr>
        <p:spPr>
          <a:xfrm>
            <a:off x="9182930" y="3095625"/>
            <a:ext cx="1295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连接符 283"/>
          <p:cNvCxnSpPr/>
          <p:nvPr/>
        </p:nvCxnSpPr>
        <p:spPr>
          <a:xfrm>
            <a:off x="10458450" y="1977141"/>
            <a:ext cx="1295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/>
          <p:nvPr/>
        </p:nvCxnSpPr>
        <p:spPr>
          <a:xfrm>
            <a:off x="10497794" y="2600325"/>
            <a:ext cx="12954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箭头连接符 285"/>
          <p:cNvCxnSpPr/>
          <p:nvPr/>
        </p:nvCxnSpPr>
        <p:spPr>
          <a:xfrm>
            <a:off x="9477375" y="1498262"/>
            <a:ext cx="2085975" cy="45234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箭头连接符 286"/>
          <p:cNvCxnSpPr/>
          <p:nvPr/>
        </p:nvCxnSpPr>
        <p:spPr>
          <a:xfrm>
            <a:off x="9477375" y="2272905"/>
            <a:ext cx="1595438" cy="30565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箭头连接符 291"/>
          <p:cNvCxnSpPr/>
          <p:nvPr/>
        </p:nvCxnSpPr>
        <p:spPr>
          <a:xfrm flipH="1">
            <a:off x="9621702" y="1969544"/>
            <a:ext cx="1451111" cy="112608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接箭头连接符 292"/>
          <p:cNvCxnSpPr/>
          <p:nvPr/>
        </p:nvCxnSpPr>
        <p:spPr>
          <a:xfrm>
            <a:off x="9429750" y="1517198"/>
            <a:ext cx="2133600" cy="10641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箭头连接符 297"/>
          <p:cNvCxnSpPr/>
          <p:nvPr/>
        </p:nvCxnSpPr>
        <p:spPr>
          <a:xfrm flipH="1">
            <a:off x="10130942" y="2626859"/>
            <a:ext cx="834508" cy="44181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箭头连接符 298"/>
          <p:cNvCxnSpPr/>
          <p:nvPr/>
        </p:nvCxnSpPr>
        <p:spPr>
          <a:xfrm flipH="1">
            <a:off x="9060743" y="3095625"/>
            <a:ext cx="321382" cy="95768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矩形 323"/>
          <p:cNvSpPr/>
          <p:nvPr/>
        </p:nvSpPr>
        <p:spPr>
          <a:xfrm>
            <a:off x="6341057" y="4053306"/>
            <a:ext cx="1206001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1s</a:t>
            </a:r>
            <a:r>
              <a:rPr kumimoji="1" lang="en-US" altLang="zh-CN" sz="2000" b="1" kern="0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000" b="1" kern="0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kern="0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</a:t>
            </a:r>
            <a:endParaRPr kumimoji="1" lang="zh-CN" altLang="en-US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25" name="矩形 324"/>
          <p:cNvSpPr/>
          <p:nvPr/>
        </p:nvSpPr>
        <p:spPr>
          <a:xfrm>
            <a:off x="6862349" y="1692545"/>
            <a:ext cx="1206001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1s2s</a:t>
            </a: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000" b="1" kern="0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kern="0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</a:t>
            </a:r>
            <a:endParaRPr kumimoji="1" lang="zh-CN" altLang="en-US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26" name="矩形 325"/>
          <p:cNvSpPr/>
          <p:nvPr/>
        </p:nvSpPr>
        <p:spPr>
          <a:xfrm>
            <a:off x="6862349" y="911065"/>
            <a:ext cx="1206001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1s2s</a:t>
            </a: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000" b="1" kern="0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kern="0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</a:t>
            </a:r>
            <a:endParaRPr kumimoji="1" lang="zh-CN" altLang="en-US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27" name="矩形 326"/>
          <p:cNvSpPr/>
          <p:nvPr/>
        </p:nvSpPr>
        <p:spPr>
          <a:xfrm>
            <a:off x="8337170" y="4008007"/>
            <a:ext cx="1206001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2p</a:t>
            </a:r>
            <a:r>
              <a:rPr kumimoji="1" lang="en-US" altLang="zh-CN" sz="2000" b="1" kern="0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6</a:t>
            </a: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000" b="1" kern="0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kern="0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</a:t>
            </a:r>
            <a:endParaRPr kumimoji="1" lang="zh-CN" altLang="en-US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28" name="矩形 327"/>
          <p:cNvSpPr/>
          <p:nvPr/>
        </p:nvSpPr>
        <p:spPr>
          <a:xfrm>
            <a:off x="8849630" y="2236638"/>
            <a:ext cx="801697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2p</a:t>
            </a:r>
            <a:r>
              <a:rPr kumimoji="1" lang="en-US" altLang="zh-CN" sz="2000" b="1" kern="0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5</a:t>
            </a:r>
            <a:r>
              <a:rPr kumimoji="1" lang="en-US" altLang="zh-CN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4s</a:t>
            </a:r>
            <a:endParaRPr kumimoji="1" lang="zh-CN" altLang="en-US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29" name="矩形 328"/>
          <p:cNvSpPr/>
          <p:nvPr/>
        </p:nvSpPr>
        <p:spPr>
          <a:xfrm>
            <a:off x="8380021" y="1413648"/>
            <a:ext cx="1206001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2p</a:t>
            </a:r>
            <a:r>
              <a:rPr kumimoji="1" lang="en-US" altLang="zh-CN" sz="2000" b="1" kern="0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5</a:t>
            </a:r>
            <a:r>
              <a:rPr kumimoji="1"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5</a:t>
            </a:r>
            <a:r>
              <a:rPr kumimoji="1" lang="en-US" altLang="zh-CN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endParaRPr kumimoji="1" lang="zh-CN" altLang="en-US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30" name="矩形 329"/>
          <p:cNvSpPr/>
          <p:nvPr/>
        </p:nvSpPr>
        <p:spPr>
          <a:xfrm>
            <a:off x="10676155" y="1247849"/>
            <a:ext cx="1206001" cy="5539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1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2p</a:t>
            </a:r>
            <a:r>
              <a:rPr kumimoji="1" lang="en-US" altLang="zh-CN" sz="2000" b="1" kern="0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5</a:t>
            </a:r>
            <a:r>
              <a:rPr kumimoji="1" lang="en-US" altLang="zh-CN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4p</a:t>
            </a:r>
            <a:endParaRPr kumimoji="1" lang="zh-CN" altLang="en-US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31" name="矩形 330"/>
          <p:cNvSpPr/>
          <p:nvPr/>
        </p:nvSpPr>
        <p:spPr>
          <a:xfrm>
            <a:off x="10827410" y="2522192"/>
            <a:ext cx="1206001" cy="5539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1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2p</a:t>
            </a:r>
            <a:r>
              <a:rPr kumimoji="1" lang="en-US" altLang="zh-CN" sz="2000" b="1" kern="0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5</a:t>
            </a:r>
            <a:r>
              <a:rPr kumimoji="1" lang="en-US" altLang="zh-CN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3p</a:t>
            </a:r>
            <a:endParaRPr kumimoji="1" lang="zh-CN" altLang="en-US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32" name="矩形 331"/>
          <p:cNvSpPr/>
          <p:nvPr/>
        </p:nvSpPr>
        <p:spPr>
          <a:xfrm>
            <a:off x="9245278" y="3038194"/>
            <a:ext cx="1206001" cy="5539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1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2p</a:t>
            </a:r>
            <a:r>
              <a:rPr kumimoji="1" lang="en-US" altLang="zh-CN" sz="2000" b="1" kern="0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5</a:t>
            </a:r>
            <a:r>
              <a:rPr kumimoji="1"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endParaRPr kumimoji="1" lang="zh-CN" altLang="en-US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33" name="矩形 332"/>
          <p:cNvSpPr/>
          <p:nvPr/>
        </p:nvSpPr>
        <p:spPr>
          <a:xfrm>
            <a:off x="11063451" y="1922179"/>
            <a:ext cx="1112835" cy="5539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1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632.8nm</a:t>
            </a:r>
            <a:endParaRPr kumimoji="1" lang="zh-CN" altLang="en-US" sz="2000" b="1" kern="0" dirty="0">
              <a:solidFill>
                <a:srgbClr val="FF0000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34" name="矩形 333"/>
          <p:cNvSpPr/>
          <p:nvPr/>
        </p:nvSpPr>
        <p:spPr>
          <a:xfrm>
            <a:off x="9790839" y="1044887"/>
            <a:ext cx="1112835" cy="5539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1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kern="0" dirty="0" smtClean="0">
                <a:solidFill>
                  <a:srgbClr val="FFC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3.39μm</a:t>
            </a:r>
            <a:endParaRPr kumimoji="1" lang="zh-CN" altLang="en-US" sz="2000" b="1" kern="0" dirty="0">
              <a:solidFill>
                <a:srgbClr val="FFC000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35" name="矩形 334"/>
          <p:cNvSpPr/>
          <p:nvPr/>
        </p:nvSpPr>
        <p:spPr>
          <a:xfrm>
            <a:off x="9315871" y="1747730"/>
            <a:ext cx="1112835" cy="5539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1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kern="0" dirty="0" smtClean="0">
                <a:solidFill>
                  <a:srgbClr val="FFC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1.15μm</a:t>
            </a:r>
            <a:endParaRPr kumimoji="1" lang="zh-CN" altLang="en-US" sz="2000" b="1" kern="0" dirty="0">
              <a:solidFill>
                <a:srgbClr val="FFC000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36" name="矩形 335"/>
          <p:cNvSpPr/>
          <p:nvPr/>
        </p:nvSpPr>
        <p:spPr>
          <a:xfrm>
            <a:off x="6252121" y="2554264"/>
            <a:ext cx="373583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电</a:t>
            </a:r>
            <a:endParaRPr kumimoji="1" lang="en-US" altLang="zh-CN" sz="2000" b="1" kern="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marL="0" marR="0" lvl="1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子</a:t>
            </a:r>
            <a:endParaRPr kumimoji="1" lang="en-US" altLang="zh-CN" sz="2000" b="1" kern="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marL="0" marR="0" lvl="1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激</a:t>
            </a:r>
            <a:endParaRPr kumimoji="1" lang="en-US" altLang="zh-CN" sz="2000" b="1" kern="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marL="0" marR="0" lvl="1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发</a:t>
            </a:r>
            <a:endParaRPr kumimoji="1" lang="zh-CN" altLang="en-US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37" name="矩形 336"/>
          <p:cNvSpPr/>
          <p:nvPr/>
        </p:nvSpPr>
        <p:spPr>
          <a:xfrm>
            <a:off x="10558899" y="2755598"/>
            <a:ext cx="399046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迅速跃迁</a:t>
            </a:r>
            <a:endParaRPr kumimoji="1" lang="zh-CN" altLang="en-US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38" name="矩形 337"/>
          <p:cNvSpPr/>
          <p:nvPr/>
        </p:nvSpPr>
        <p:spPr>
          <a:xfrm>
            <a:off x="9139872" y="3491332"/>
            <a:ext cx="1206001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壁垒碰撞</a:t>
            </a:r>
            <a:endParaRPr kumimoji="1" lang="zh-CN" altLang="en-US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39" name="Text Box 1027"/>
          <p:cNvSpPr txBox="1">
            <a:spLocks noChangeArrowheads="1"/>
          </p:cNvSpPr>
          <p:nvPr/>
        </p:nvSpPr>
        <p:spPr bwMode="auto">
          <a:xfrm>
            <a:off x="71162" y="2132971"/>
            <a:ext cx="590585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B8D8D7"/>
              </a:buClr>
              <a:buFont typeface="Wingdings" panose="05000000000000000000" pitchFamily="2" charset="2"/>
              <a:buChar char="u"/>
            </a:pP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由于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电子的</a:t>
            </a:r>
            <a:r>
              <a:rPr kumimoji="1"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碰撞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He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被激发</a:t>
            </a:r>
            <a:r>
              <a:rPr kumimoji="1"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(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到</a:t>
            </a:r>
            <a:r>
              <a:rPr kumimoji="1"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kumimoji="1" lang="en-US" altLang="zh-CN" b="1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kumimoji="1"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kumimoji="1" lang="en-US" altLang="zh-CN" b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kumimoji="1" lang="en-US" altLang="zh-CN" b="1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kumimoji="1"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kumimoji="1" lang="en-US" altLang="zh-CN" b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0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能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级</a:t>
            </a:r>
            <a:r>
              <a:rPr kumimoji="1"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)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概率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比</a:t>
            </a:r>
            <a:r>
              <a:rPr kumimoji="1"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Ne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原子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被激发的概率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大</a:t>
            </a:r>
            <a:endParaRPr kumimoji="1"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40" name="Text Box 1028"/>
          <p:cNvSpPr txBox="1">
            <a:spLocks noChangeArrowheads="1"/>
          </p:cNvSpPr>
          <p:nvPr/>
        </p:nvSpPr>
        <p:spPr bwMode="auto">
          <a:xfrm>
            <a:off x="57004" y="2979998"/>
            <a:ext cx="6426813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B8D8D7"/>
              </a:buClr>
              <a:buFont typeface="Wingdings" panose="05000000000000000000" pitchFamily="2" charset="2"/>
              <a:buChar char="u"/>
            </a:pP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在</a:t>
            </a:r>
            <a:r>
              <a:rPr kumimoji="1"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He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</a:t>
            </a:r>
            <a:r>
              <a:rPr kumimoji="1"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kumimoji="1" lang="en-US" altLang="zh-CN" b="1" baseline="30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kumimoji="1"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kumimoji="1" lang="en-US" altLang="zh-CN" b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 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2</a:t>
            </a:r>
            <a:r>
              <a:rPr kumimoji="1" lang="en-US" altLang="zh-CN" b="1" baseline="30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kumimoji="1"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kumimoji="1" lang="en-US" altLang="zh-CN" b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0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这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两个能级都是亚稳态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，很难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回到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基态</a:t>
            </a:r>
            <a:endParaRPr kumimoji="1"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41" name="Text Box 1029"/>
          <p:cNvSpPr txBox="1">
            <a:spLocks noChangeArrowheads="1"/>
          </p:cNvSpPr>
          <p:nvPr/>
        </p:nvSpPr>
        <p:spPr bwMode="auto">
          <a:xfrm>
            <a:off x="415908" y="3411526"/>
            <a:ext cx="44181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在</a:t>
            </a:r>
            <a:r>
              <a:rPr kumimoji="1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He</a:t>
            </a:r>
            <a:r>
              <a:rPr kumimoji="1"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的这两个激发态</a:t>
            </a:r>
            <a:r>
              <a:rPr kumimoji="1"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上集聚</a:t>
            </a:r>
            <a:r>
              <a:rPr kumimoji="1"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了较多的</a:t>
            </a:r>
            <a:r>
              <a:rPr kumimoji="1"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原子</a:t>
            </a:r>
            <a:endParaRPr kumimoji="1" lang="zh-CN" altLang="en-US" b="1" dirty="0">
              <a:solidFill>
                <a:srgbClr val="0000FF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42" name="Text Box 1030"/>
          <p:cNvSpPr txBox="1">
            <a:spLocks noChangeArrowheads="1"/>
          </p:cNvSpPr>
          <p:nvPr/>
        </p:nvSpPr>
        <p:spPr bwMode="auto">
          <a:xfrm>
            <a:off x="82461" y="3704555"/>
            <a:ext cx="597308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B8D8D7"/>
              </a:buClr>
              <a:buFont typeface="Wingdings" panose="05000000000000000000" pitchFamily="2" charset="2"/>
              <a:buChar char="u"/>
            </a:pP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由于</a:t>
            </a:r>
            <a:r>
              <a:rPr kumimoji="1"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Ne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</a:t>
            </a:r>
            <a:r>
              <a:rPr kumimoji="1"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5S 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4S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与</a:t>
            </a:r>
            <a:r>
              <a:rPr kumimoji="1"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He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</a:t>
            </a:r>
            <a:r>
              <a:rPr kumimoji="1"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kumimoji="1" lang="en-US" altLang="zh-CN" b="1" baseline="30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kumimoji="1"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kumimoji="1" lang="en-US" altLang="zh-CN" b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kumimoji="1" lang="en-US" altLang="zh-CN" b="1" baseline="30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kumimoji="1"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kumimoji="1" lang="en-US" altLang="zh-CN" b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0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的能量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几乎相等，当两种原子相碰时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非常容易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产生能量的</a:t>
            </a:r>
            <a:r>
              <a:rPr kumimoji="1"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“共振转移”</a:t>
            </a:r>
            <a:endParaRPr kumimoji="1"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cxnSp>
        <p:nvCxnSpPr>
          <p:cNvPr id="345" name="直接箭头连接符 344"/>
          <p:cNvCxnSpPr/>
          <p:nvPr/>
        </p:nvCxnSpPr>
        <p:spPr>
          <a:xfrm flipH="1" flipV="1">
            <a:off x="8469575" y="1524847"/>
            <a:ext cx="33536" cy="254859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直接箭头连接符 345"/>
          <p:cNvCxnSpPr/>
          <p:nvPr/>
        </p:nvCxnSpPr>
        <p:spPr>
          <a:xfrm flipH="1" flipV="1">
            <a:off x="8908864" y="2300514"/>
            <a:ext cx="32977" cy="179849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014" name="矩形 128013"/>
          <p:cNvSpPr/>
          <p:nvPr/>
        </p:nvSpPr>
        <p:spPr>
          <a:xfrm>
            <a:off x="82461" y="4551582"/>
            <a:ext cx="5973087" cy="875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B8D8D7"/>
              </a:buClr>
              <a:buFont typeface="Wingdings" panose="05000000000000000000" pitchFamily="2" charset="2"/>
              <a:buChar char="u"/>
            </a:pP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在碰撞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中</a:t>
            </a:r>
            <a:r>
              <a:rPr kumimoji="1"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He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把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能量传递给 </a:t>
            </a:r>
            <a:r>
              <a:rPr kumimoji="1"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Ne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而回到基态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，而</a:t>
            </a:r>
            <a:r>
              <a:rPr kumimoji="1"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Ne</a:t>
            </a:r>
            <a:r>
              <a:rPr kumimoji="1"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则被激发</a:t>
            </a:r>
            <a:r>
              <a:rPr kumimoji="1"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到</a:t>
            </a:r>
            <a:r>
              <a:rPr kumimoji="1"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5S</a:t>
            </a:r>
            <a:r>
              <a:rPr kumimoji="1"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或</a:t>
            </a:r>
            <a:r>
              <a:rPr kumimoji="1"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4S</a:t>
            </a:r>
            <a:endParaRPr lang="zh-CN" altLang="en-US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28015" name="矩形 128014"/>
          <p:cNvSpPr/>
          <p:nvPr/>
        </p:nvSpPr>
        <p:spPr>
          <a:xfrm>
            <a:off x="86101" y="539860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B8D8D7"/>
              </a:buClr>
              <a:buFont typeface="Wingdings" panose="05000000000000000000" pitchFamily="2" charset="2"/>
              <a:buChar char="u"/>
            </a:pP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下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能级 </a:t>
            </a:r>
            <a:r>
              <a:rPr kumimoji="1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4P</a:t>
            </a:r>
            <a:r>
              <a:rPr kumimoji="1"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3P </a:t>
            </a:r>
            <a:r>
              <a:rPr kumimoji="1"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的寿命比上能级</a:t>
            </a:r>
            <a:r>
              <a:rPr kumimoji="1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5S</a:t>
            </a:r>
            <a:r>
              <a:rPr kumimoji="1"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4S</a:t>
            </a:r>
            <a:r>
              <a:rPr kumimoji="1"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要短得多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，这样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就可以形成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粒子数的</a:t>
            </a:r>
            <a:r>
              <a:rPr kumimoji="1"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反转</a:t>
            </a:r>
            <a:endParaRPr kumimoji="1"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58" name="矩形 357"/>
          <p:cNvSpPr/>
          <p:nvPr/>
        </p:nvSpPr>
        <p:spPr>
          <a:xfrm>
            <a:off x="7855286" y="2562332"/>
            <a:ext cx="399046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共</a:t>
            </a:r>
            <a:endParaRPr kumimoji="1" lang="en-US" altLang="zh-CN" sz="2000" b="1" kern="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marL="0" marR="0" lvl="1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振</a:t>
            </a:r>
            <a:endParaRPr kumimoji="1" lang="en-US" altLang="zh-CN" sz="2000" b="1" kern="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marL="0" marR="0" lvl="1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转</a:t>
            </a:r>
            <a:endParaRPr kumimoji="1" lang="en-US" altLang="zh-CN" sz="2000" b="1" kern="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marL="0" marR="0" lvl="1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移</a:t>
            </a:r>
            <a:endParaRPr kumimoji="1" lang="zh-CN" altLang="en-US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59" name="矩形 358"/>
          <p:cNvSpPr/>
          <p:nvPr/>
        </p:nvSpPr>
        <p:spPr>
          <a:xfrm>
            <a:off x="110260" y="6197994"/>
            <a:ext cx="1168293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B8D8D7"/>
              </a:buClr>
              <a:buFont typeface="Wingdings" panose="05000000000000000000" pitchFamily="2" charset="2"/>
              <a:buChar char="u"/>
            </a:pPr>
            <a:r>
              <a:rPr kumimoji="1"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Ne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</a:t>
            </a:r>
            <a:r>
              <a:rPr kumimoji="1"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4S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5S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能级向</a:t>
            </a:r>
            <a:r>
              <a:rPr kumimoji="1"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4P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3P 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能级跃迁，形成激光，</a:t>
            </a:r>
            <a:r>
              <a:rPr kumimoji="1"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同时</a:t>
            </a:r>
            <a:r>
              <a:rPr kumimoji="1"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4P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3P 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能级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向</a:t>
            </a:r>
            <a:r>
              <a:rPr kumimoji="1"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3S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迅速跃迁，并通过管壁碰撞回到基态</a:t>
            </a:r>
            <a:endParaRPr kumimoji="1"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cxnSp>
        <p:nvCxnSpPr>
          <p:cNvPr id="361" name="直接箭头连接符 360"/>
          <p:cNvCxnSpPr/>
          <p:nvPr/>
        </p:nvCxnSpPr>
        <p:spPr>
          <a:xfrm flipH="1">
            <a:off x="7211459" y="2987051"/>
            <a:ext cx="582178" cy="11292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29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128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128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9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4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/>
      <p:bldP spid="325" grpId="0"/>
      <p:bldP spid="326" grpId="0"/>
      <p:bldP spid="327" grpId="0"/>
      <p:bldP spid="328" grpId="0"/>
      <p:bldP spid="329" grpId="0"/>
      <p:bldP spid="330" grpId="0"/>
      <p:bldP spid="331" grpId="0"/>
      <p:bldP spid="332" grpId="0"/>
      <p:bldP spid="333" grpId="0"/>
      <p:bldP spid="334" grpId="0"/>
      <p:bldP spid="335" grpId="0"/>
      <p:bldP spid="336" grpId="0"/>
      <p:bldP spid="337" grpId="0"/>
      <p:bldP spid="338" grpId="0"/>
      <p:bldP spid="339" grpId="0"/>
      <p:bldP spid="340" grpId="0" autoUpdateAnimBg="0"/>
      <p:bldP spid="341" grpId="0" autoUpdateAnimBg="0"/>
      <p:bldP spid="342" grpId="0"/>
      <p:bldP spid="128014" grpId="0"/>
      <p:bldP spid="128015" grpId="0"/>
      <p:bldP spid="358" grpId="0"/>
      <p:bldP spid="35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>
          <a:xfrm>
            <a:off x="683775" y="478818"/>
            <a:ext cx="5431276" cy="801388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8003" name="内容占位符 2"/>
          <p:cNvSpPr txBox="1">
            <a:spLocks/>
          </p:cNvSpPr>
          <p:nvPr/>
        </p:nvSpPr>
        <p:spPr bwMode="auto">
          <a:xfrm>
            <a:off x="1298575" y="1284288"/>
            <a:ext cx="232854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8497B0"/>
              </a:buClr>
              <a:buSzPct val="100000"/>
            </a:pP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10.7 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激光原理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84698" y="1709902"/>
            <a:ext cx="3941581" cy="5010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固体激光器</a:t>
            </a:r>
            <a:r>
              <a:rPr kumimoji="1" lang="en-US" altLang="zh-CN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——</a:t>
            </a: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红宝石激光器</a:t>
            </a:r>
            <a:endParaRPr kumimoji="1" lang="zh-CN" altLang="en-US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pic>
        <p:nvPicPr>
          <p:cNvPr id="282626" name="Picture 2" descr="https://gimg2.baidu.com/image_search/src=http%3A%2F%2Ftxt207.book118.com%2F2017%2F0120%2Fbook85596%2F85595745.jpg&amp;refer=http%3A%2F%2Ftxt207.book118.com&amp;app=2002&amp;size=f9999,10000&amp;q=a80&amp;n=0&amp;g=0n&amp;fmt=jpeg?sec=1621424119&amp;t=a0b10f48ce1eb18eb0018843943b468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5" t="23764" r="13535" b="11903"/>
          <a:stretch/>
        </p:blipFill>
        <p:spPr bwMode="auto">
          <a:xfrm>
            <a:off x="8706489" y="1736890"/>
            <a:ext cx="3086705" cy="202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296" y="1951893"/>
            <a:ext cx="3672840" cy="1810091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584698" y="2148052"/>
            <a:ext cx="3941581" cy="5010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半导体激光器</a:t>
            </a:r>
            <a:endParaRPr kumimoji="1" lang="zh-CN" altLang="en-US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84698" y="2636615"/>
            <a:ext cx="3941581" cy="5010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液体激光器</a:t>
            </a:r>
            <a:r>
              <a:rPr kumimoji="1" lang="en-US" altLang="zh-CN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——</a:t>
            </a: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染料激光器</a:t>
            </a:r>
            <a:endParaRPr kumimoji="1" lang="zh-CN" altLang="en-US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pic>
        <p:nvPicPr>
          <p:cNvPr id="282628" name="Picture 4" descr="https://gimg2.baidu.com/image_search/src=http%3A%2F%2Fimg4.chinawj.com.cn%2Fpicture%2FFiles%2F25%2F2519225%2F20111%2F194528857415.jpg&amp;refer=http%3A%2F%2Fimg4.chinawj.com.cn&amp;app=2002&amp;size=f9999,10000&amp;q=a80&amp;n=0&amp;g=0n&amp;fmt=jpeg?sec=1621425402&amp;t=969af15e8b79ea387983398997f9aa7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23" y="4668514"/>
            <a:ext cx="2683915" cy="185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l="47984" t="32096" r="39678" b="46828"/>
          <a:stretch/>
        </p:blipFill>
        <p:spPr>
          <a:xfrm>
            <a:off x="3627120" y="4835646"/>
            <a:ext cx="1729864" cy="1662026"/>
          </a:xfrm>
          <a:prstGeom prst="rect">
            <a:avLst/>
          </a:prstGeom>
        </p:spPr>
      </p:pic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517385" y="3257515"/>
            <a:ext cx="521200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ｌ</a:t>
            </a: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激励能源（使原子激发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</a:t>
            </a:r>
            <a:endParaRPr kumimoji="1"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２</a:t>
            </a: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粒子数反转（有合适的亚稳态能级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</a:t>
            </a:r>
            <a:endParaRPr kumimoji="1"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３</a:t>
            </a: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.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光学谐振腔（方向性，光放大，单色性）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136" y="4104623"/>
            <a:ext cx="3310058" cy="25024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97" y="4734843"/>
            <a:ext cx="2719219" cy="203941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89799" y="3492500"/>
            <a:ext cx="1089025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b="1" dirty="0" smtClean="0"/>
              <a:t>laser</a:t>
            </a:r>
            <a:endParaRPr lang="zh-CN" altLang="en-US" sz="600" b="1" dirty="0"/>
          </a:p>
        </p:txBody>
      </p:sp>
    </p:spTree>
    <p:extLst>
      <p:ext uri="{BB962C8B-B14F-4D97-AF65-F5344CB8AC3E}">
        <p14:creationId xmlns:p14="http://schemas.microsoft.com/office/powerpoint/2010/main" val="238214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26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2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2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26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2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2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utoUpdateAnimBg="0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>
          <a:xfrm>
            <a:off x="683775" y="478818"/>
            <a:ext cx="5431276" cy="801388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8003" name="内容占位符 2"/>
          <p:cNvSpPr txBox="1">
            <a:spLocks/>
          </p:cNvSpPr>
          <p:nvPr/>
        </p:nvSpPr>
        <p:spPr bwMode="auto">
          <a:xfrm>
            <a:off x="1298575" y="1284288"/>
            <a:ext cx="232854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8497B0"/>
              </a:buClr>
              <a:buSzPct val="100000"/>
            </a:pP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10.7 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激光原理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693" y="879512"/>
            <a:ext cx="5238750" cy="28384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38" y="1644804"/>
            <a:ext cx="5238750" cy="3257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693" y="3717962"/>
            <a:ext cx="5238750" cy="28003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83775" y="4971993"/>
            <a:ext cx="53350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激光器从运行上分为连续激光</a:t>
            </a:r>
            <a:r>
              <a:rPr lang="zh-CN" altLang="en-US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器、脉</a:t>
            </a:r>
            <a:r>
              <a:rPr lang="zh-CN" altLang="en-US" sz="2000" b="1" dirty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冲激光</a:t>
            </a:r>
            <a:r>
              <a:rPr lang="zh-CN" altLang="en-US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器、准连续激光器。</a:t>
            </a:r>
            <a:endParaRPr lang="zh-CN" altLang="en-US" sz="2000" b="1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3393" y="5580272"/>
            <a:ext cx="560488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脉冲激光器可以用于打标、切割、测距、核聚变</a:t>
            </a:r>
          </a:p>
          <a:p>
            <a:pPr>
              <a:lnSpc>
                <a:spcPct val="125000"/>
              </a:lnSpc>
            </a:pPr>
            <a:r>
              <a:rPr lang="zh-CN" altLang="en-US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连</a:t>
            </a:r>
            <a:r>
              <a:rPr lang="zh-CN" altLang="en-US" sz="2000" b="1" dirty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续激光器可以用于切割、焊接、熔覆</a:t>
            </a:r>
          </a:p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QCW</a:t>
            </a:r>
            <a:r>
              <a:rPr lang="zh-CN" altLang="en-US" sz="2000" b="1" dirty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准连续激光器多用于钻孔。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135453" y="6518312"/>
            <a:ext cx="1561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信息来源于超米激光</a:t>
            </a:r>
            <a:endParaRPr lang="zh-CN" altLang="en-US" sz="1000" b="1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13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>
          <a:xfrm>
            <a:off x="683775" y="478818"/>
            <a:ext cx="5431276" cy="801388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8003" name="内容占位符 2"/>
          <p:cNvSpPr txBox="1">
            <a:spLocks/>
          </p:cNvSpPr>
          <p:nvPr/>
        </p:nvSpPr>
        <p:spPr bwMode="auto">
          <a:xfrm>
            <a:off x="1298575" y="1284288"/>
            <a:ext cx="232854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8497B0"/>
              </a:buClr>
              <a:buSzPct val="100000"/>
            </a:pP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10.7 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激光原理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84698" y="1709902"/>
            <a:ext cx="3941581" cy="5010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激光的特性和应用</a:t>
            </a:r>
            <a:endParaRPr kumimoji="1" lang="zh-CN" altLang="en-US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584698" y="2236505"/>
            <a:ext cx="8280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方向性极好的强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光束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----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准直、测距、切削、武器等。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584698" y="2662119"/>
            <a:ext cx="83534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相干性极好的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光束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----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精密测厚、测角，全息摄影等。</a:t>
            </a: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621786" y="3087733"/>
            <a:ext cx="23526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342900" lvl="2" indent="-342900">
              <a:buClr>
                <a:srgbClr val="B8D8D7"/>
              </a:buClr>
              <a:buFont typeface="Wingdings" panose="05000000000000000000" pitchFamily="2" charset="2"/>
              <a:buChar char="l"/>
            </a:pPr>
            <a:r>
              <a:rPr kumimoji="1" lang="zh-CN" altLang="en-US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激光</a:t>
            </a:r>
            <a:r>
              <a:rPr kumimoji="1" lang="zh-CN" altLang="en-US" sz="2000" b="1" dirty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光纤通讯</a:t>
            </a:r>
            <a:endParaRPr kumimoji="1" lang="zh-CN" altLang="en-US" sz="2000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graphicFrame>
        <p:nvGraphicFramePr>
          <p:cNvPr id="1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142119"/>
              </p:ext>
            </p:extLst>
          </p:nvPr>
        </p:nvGraphicFramePr>
        <p:xfrm>
          <a:off x="6828928" y="572068"/>
          <a:ext cx="2352675" cy="176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40" name="文档" r:id="rId3" imgW="4667760" imgH="3504600" progId="Word.Document.8">
                  <p:embed/>
                </p:oleObj>
              </mc:Choice>
              <mc:Fallback>
                <p:oleObj name="文档" r:id="rId3" imgW="4667760" imgH="3504600" progId="Word.Document.8">
                  <p:embed/>
                  <p:pic>
                    <p:nvPicPr>
                      <p:cNvPr id="5120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8928" y="572068"/>
                        <a:ext cx="2352675" cy="176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621786" y="3513347"/>
            <a:ext cx="23526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342900" lvl="2" indent="-342900">
              <a:buClr>
                <a:srgbClr val="B8D8D7"/>
              </a:buClr>
              <a:buFont typeface="Wingdings" panose="05000000000000000000" pitchFamily="2" charset="2"/>
              <a:buChar char="l"/>
            </a:pPr>
            <a:r>
              <a:rPr kumimoji="1" lang="zh-CN" altLang="en-US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激光手术刀</a:t>
            </a:r>
            <a:endParaRPr kumimoji="1" lang="zh-CN" altLang="en-US" sz="2000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830" y="680871"/>
            <a:ext cx="2337487" cy="15271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603" y="2553642"/>
            <a:ext cx="2796453" cy="11341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240" y="2460204"/>
            <a:ext cx="2268858" cy="1532579"/>
          </a:xfrm>
          <a:prstGeom prst="rect">
            <a:avLst/>
          </a:prstGeom>
        </p:spPr>
      </p:pic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621786" y="3938961"/>
            <a:ext cx="23526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342900" lvl="2" indent="-342900">
              <a:buClr>
                <a:srgbClr val="B8D8D7"/>
              </a:buClr>
              <a:buFont typeface="Wingdings" panose="05000000000000000000" pitchFamily="2" charset="2"/>
              <a:buChar char="l"/>
            </a:pPr>
            <a:r>
              <a:rPr kumimoji="1" lang="zh-CN" altLang="en-US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原子力显微镜</a:t>
            </a:r>
            <a:endParaRPr kumimoji="1" lang="zh-CN" altLang="en-US" sz="2000" b="1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621786" y="4348540"/>
            <a:ext cx="83163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342900" lvl="2" indent="-342900">
              <a:buClr>
                <a:srgbClr val="B8D8D7"/>
              </a:buClr>
              <a:buFont typeface="Wingdings" panose="05000000000000000000" pitchFamily="2" charset="2"/>
              <a:buChar char="l"/>
            </a:pPr>
            <a:r>
              <a:rPr kumimoji="1" lang="zh-CN" altLang="en-US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军事应用</a:t>
            </a:r>
            <a:r>
              <a:rPr kumimoji="1" lang="en-US" altLang="zh-CN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——</a:t>
            </a:r>
            <a:r>
              <a:rPr kumimoji="1" lang="zh-CN" altLang="en-US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激光测距、激光侦查、大气激光通信、激光制导</a:t>
            </a:r>
            <a:r>
              <a:rPr kumimoji="1" lang="en-US" altLang="zh-CN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……</a:t>
            </a:r>
            <a:endParaRPr kumimoji="1" lang="zh-CN" altLang="en-US" sz="2000" b="1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621785" y="4774154"/>
            <a:ext cx="83163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342900" lvl="2" indent="-342900">
              <a:buClr>
                <a:srgbClr val="B8D8D7"/>
              </a:buClr>
              <a:buFont typeface="Wingdings" panose="05000000000000000000" pitchFamily="2" charset="2"/>
              <a:buChar char="l"/>
            </a:pPr>
            <a:r>
              <a:rPr kumimoji="1" lang="zh-CN" altLang="en-US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生活应用</a:t>
            </a:r>
            <a:r>
              <a:rPr kumimoji="1" lang="en-US" altLang="zh-CN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——</a:t>
            </a:r>
            <a:r>
              <a:rPr kumimoji="1" lang="zh-CN" altLang="en-US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激光打印机、激光防伪、光驱、条形码扫描器</a:t>
            </a:r>
            <a:r>
              <a:rPr kumimoji="1" lang="en-US" altLang="zh-CN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……</a:t>
            </a:r>
            <a:endParaRPr kumimoji="1" lang="zh-CN" altLang="en-US" sz="2000" b="1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341" y="3787564"/>
            <a:ext cx="1241096" cy="11219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9" t="8107" r="8245" b="8623"/>
          <a:stretch/>
        </p:blipFill>
        <p:spPr>
          <a:xfrm>
            <a:off x="10335936" y="3843080"/>
            <a:ext cx="1601586" cy="905570"/>
          </a:xfrm>
          <a:prstGeom prst="rect">
            <a:avLst/>
          </a:prstGeom>
        </p:spPr>
      </p:pic>
      <p:pic>
        <p:nvPicPr>
          <p:cNvPr id="284677" name="Picture 5" descr="https://gimg2.baidu.com/image_search/src=http%3A%2F%2Fm.gzlaser.com%2Frepository%2Fimage%2Fy7-HEqSIQ2iXcxCwBYFf9g.gif%3Fk%3D1587364823000&amp;refer=http%3A%2F%2Fm.gzlaser.com&amp;app=2002&amp;size=f9999,10000&amp;q=a80&amp;n=0&amp;g=0n&amp;fmt=jpeg?sec=1621430770&amp;t=e233f92af9f65cb3c03b94d9f38fc5dc"/>
          <p:cNvPicPr>
            <a:picLocks noChangeAspect="1" noChangeArrowheads="1" noCrop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50" y="5199768"/>
            <a:ext cx="2245577" cy="149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7" descr="9-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937" y="5341525"/>
            <a:ext cx="2568585" cy="101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 descr="9-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414" y="5265272"/>
            <a:ext cx="2436523" cy="128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679" name="Picture 7" descr="https://gimg2.baidu.com/image_search/src=http%3A%2F%2Fdpic.tiankong.com%2Fss%2Fce%2FQJ8135711744.jpg&amp;refer=http%3A%2F%2Fdpic.tiankong.com&amp;app=2002&amp;size=f9999,10000&amp;q=a80&amp;n=0&amp;g=0n&amp;fmt=jpeg?sec=1621431181&amp;t=9824b7eef11ac55215a44af637723b72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011" y="5244487"/>
            <a:ext cx="1761045" cy="139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40" y="5203232"/>
            <a:ext cx="2095500" cy="1447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17" y="3143012"/>
            <a:ext cx="3263024" cy="1200793"/>
          </a:xfrm>
          <a:prstGeom prst="rect">
            <a:avLst/>
          </a:prstGeom>
        </p:spPr>
      </p:pic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2890532" y="3100485"/>
            <a:ext cx="19920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342900" lvl="2" indent="-342900">
              <a:buClr>
                <a:srgbClr val="B8D8D7"/>
              </a:buClr>
              <a:buFont typeface="Wingdings" panose="05000000000000000000" pitchFamily="2" charset="2"/>
              <a:buChar char="l"/>
            </a:pPr>
            <a:r>
              <a:rPr kumimoji="1" lang="zh-CN" altLang="en-US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啁啾放大</a:t>
            </a:r>
            <a:endParaRPr kumimoji="1" lang="zh-CN" altLang="en-US" sz="2000" b="1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19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846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84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84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84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  <p:bldP spid="14" grpId="0" autoUpdateAnimBg="0"/>
      <p:bldP spid="15" grpId="0" autoUpdateAnimBg="0"/>
      <p:bldP spid="19" grpId="0" autoUpdateAnimBg="0"/>
      <p:bldP spid="23" grpId="0" autoUpdateAnimBg="0"/>
      <p:bldP spid="24" grpId="0" autoUpdateAnimBg="0"/>
      <p:bldP spid="25" grpId="0" autoUpdateAnimBg="0"/>
      <p:bldP spid="26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517061" y="579119"/>
            <a:ext cx="11136116" cy="60017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62" y="579120"/>
            <a:ext cx="11157876" cy="600171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61" y="579120"/>
            <a:ext cx="11157878" cy="600171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61" y="579119"/>
            <a:ext cx="11157878" cy="6001718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1160937" y="3136900"/>
            <a:ext cx="492443" cy="312200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 smtClean="0">
                <a:ln w="0"/>
                <a:gradFill>
                  <a:gsLst>
                    <a:gs pos="0">
                      <a:srgbClr val="0070C0"/>
                    </a:gs>
                    <a:gs pos="50000">
                      <a:schemeClr val="bg1">
                        <a:lumMod val="85000"/>
                      </a:schemeClr>
                    </a:gs>
                    <a:gs pos="100000">
                      <a:srgbClr val="FF0000"/>
                    </a:gs>
                  </a:gsLst>
                  <a:lin ang="0" scaled="0"/>
                </a:gradFill>
                <a:effectLst/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正三十七烷 相对分子量</a:t>
            </a:r>
            <a:r>
              <a:rPr lang="en-US" altLang="zh-CN" sz="2000" dirty="0" smtClean="0">
                <a:ln w="0"/>
                <a:gradFill>
                  <a:gsLst>
                    <a:gs pos="0">
                      <a:srgbClr val="0070C0"/>
                    </a:gs>
                    <a:gs pos="50000">
                      <a:schemeClr val="bg1">
                        <a:lumMod val="85000"/>
                      </a:schemeClr>
                    </a:gs>
                    <a:gs pos="100000">
                      <a:srgbClr val="FF0000"/>
                    </a:gs>
                  </a:gsLst>
                  <a:lin ang="0" scaled="0"/>
                </a:gradFill>
                <a:effectLst/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520</a:t>
            </a:r>
            <a:endParaRPr lang="zh-CN" altLang="en-US" sz="2000" dirty="0">
              <a:ln w="0"/>
              <a:gradFill>
                <a:gsLst>
                  <a:gs pos="0">
                    <a:srgbClr val="0070C0"/>
                  </a:gs>
                  <a:gs pos="50000">
                    <a:schemeClr val="bg1">
                      <a:lumMod val="85000"/>
                    </a:schemeClr>
                  </a:gs>
                  <a:gs pos="100000">
                    <a:srgbClr val="FF0000"/>
                  </a:gs>
                </a:gsLst>
                <a:lin ang="0" scaled="0"/>
              </a:gradFill>
              <a:effectLst/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22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1859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444444"/>
              </a:buClr>
              <a:buSzPct val="100000"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10.1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中心场近似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344986"/>
              </p:ext>
            </p:extLst>
          </p:nvPr>
        </p:nvGraphicFramePr>
        <p:xfrm>
          <a:off x="488950" y="2014538"/>
          <a:ext cx="112141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42" name="Equation" r:id="rId3" imgW="11214000" imgH="1320480" progId="Equation.DSMT4">
                  <p:embed/>
                </p:oleObj>
              </mc:Choice>
              <mc:Fallback>
                <p:oleObj name="Equation" r:id="rId3" imgW="11214000" imgH="132048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2014538"/>
                        <a:ext cx="11214100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717612"/>
              </p:ext>
            </p:extLst>
          </p:nvPr>
        </p:nvGraphicFramePr>
        <p:xfrm>
          <a:off x="2151063" y="4216400"/>
          <a:ext cx="7642225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43" name="Equation" r:id="rId5" imgW="7645320" imgH="901440" progId="Equation.DSMT4">
                  <p:embed/>
                </p:oleObj>
              </mc:Choice>
              <mc:Fallback>
                <p:oleObj name="Equation" r:id="rId5" imgW="7645320" imgH="90144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1063" y="4216400"/>
                        <a:ext cx="7642225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810916"/>
              </p:ext>
            </p:extLst>
          </p:nvPr>
        </p:nvGraphicFramePr>
        <p:xfrm>
          <a:off x="488950" y="3621088"/>
          <a:ext cx="63785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44" name="Equation" r:id="rId7" imgW="3035300" imgH="203200" progId="Equation.DSMT4">
                  <p:embed/>
                </p:oleObj>
              </mc:Choice>
              <mc:Fallback>
                <p:oleObj name="Equation" r:id="rId7" imgW="3035300" imgH="2032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3621088"/>
                        <a:ext cx="637857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725708"/>
              </p:ext>
            </p:extLst>
          </p:nvPr>
        </p:nvGraphicFramePr>
        <p:xfrm>
          <a:off x="320675" y="5497513"/>
          <a:ext cx="421640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45" name="Equation" r:id="rId9" imgW="2006600" imgH="431800" progId="Equation.DSMT4">
                  <p:embed/>
                </p:oleObj>
              </mc:Choice>
              <mc:Fallback>
                <p:oleObj name="Equation" r:id="rId9" imgW="2006600" imgH="4318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" y="5497513"/>
                        <a:ext cx="4216400" cy="90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255415"/>
              </p:ext>
            </p:extLst>
          </p:nvPr>
        </p:nvGraphicFramePr>
        <p:xfrm>
          <a:off x="5711825" y="5708650"/>
          <a:ext cx="50165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46" name="Equation" r:id="rId11" imgW="2387600" imgH="228600" progId="Equation.DSMT4">
                  <p:embed/>
                </p:oleObj>
              </mc:Choice>
              <mc:Fallback>
                <p:oleObj name="Equation" r:id="rId11" imgW="2387600" imgH="2286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1825" y="5708650"/>
                        <a:ext cx="50165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2883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444444"/>
              </a:buClr>
              <a:buSzPct val="100000"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10.2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全同粒子和泡利不相容原理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577215" y="1722438"/>
            <a:ext cx="6708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全同粒子：内禀性质完全相同的粒子（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identical particles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577215" y="2243138"/>
            <a:ext cx="3797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全同性原理：全同粒子不可分辨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747115"/>
              </p:ext>
            </p:extLst>
          </p:nvPr>
        </p:nvGraphicFramePr>
        <p:xfrm>
          <a:off x="3225593" y="2403612"/>
          <a:ext cx="8264525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95" name="Equation" r:id="rId3" imgW="8267400" imgH="939600" progId="Equation.DSMT4">
                  <p:embed/>
                </p:oleObj>
              </mc:Choice>
              <mc:Fallback>
                <p:oleObj name="Equation" r:id="rId3" imgW="8267400" imgH="9396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5593" y="2403612"/>
                        <a:ext cx="8264525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577215" y="2763838"/>
            <a:ext cx="2765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波函数的交换对称性：</a:t>
            </a: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557964" y="4787356"/>
            <a:ext cx="97663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泡利不相容原理：每个量子态只能容纳一个电子，或者说任何两个电子都不可能具有四个完全相同的量子数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en-US" altLang="zh-CN" b="1" i="1" dirty="0" err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zh-CN" altLang="en-US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557964" y="5692816"/>
            <a:ext cx="87614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He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原子为例：基态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1s1s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或（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1s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</a:t>
            </a:r>
            <a:r>
              <a:rPr lang="en-US" altLang="zh-CN" b="1" baseline="30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i="1" dirty="0" err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=1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=0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=0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i="1" dirty="0" err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si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=±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1/2           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两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个电子在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1s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能级上自旋反平行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577215" y="3207488"/>
            <a:ext cx="11614785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自旋量子数为半整数全同粒子组成的系统，波函数反对称，遵从费米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-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狄拉克统计，称为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费米子</a:t>
            </a:r>
            <a:endParaRPr lang="en-US" altLang="zh-CN" b="1" dirty="0" smtClean="0">
              <a:solidFill>
                <a:srgbClr val="FF0000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电子、质子、中子、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……</a:t>
            </a:r>
          </a:p>
          <a:p>
            <a:pPr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自旋量子数为整数的全同粒子组成的系统，波函数对称，遵从玻色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-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爱因斯坦统计，称为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玻色子</a:t>
            </a:r>
            <a:endParaRPr lang="en-US" altLang="zh-CN" b="1" dirty="0" smtClean="0">
              <a:solidFill>
                <a:srgbClr val="FF0000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光子、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α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粒子、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……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140007" y="5471105"/>
            <a:ext cx="2144094" cy="1187116"/>
            <a:chOff x="9140007" y="5471105"/>
            <a:chExt cx="2144094" cy="118711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9140007" y="6096000"/>
              <a:ext cx="21440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上箭头 7"/>
            <p:cNvSpPr/>
            <p:nvPr/>
          </p:nvSpPr>
          <p:spPr>
            <a:xfrm>
              <a:off x="9701505" y="5471105"/>
              <a:ext cx="240631" cy="118711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上箭头 16"/>
            <p:cNvSpPr/>
            <p:nvPr/>
          </p:nvSpPr>
          <p:spPr>
            <a:xfrm flipV="1">
              <a:off x="10494520" y="5471105"/>
              <a:ext cx="240631" cy="118711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2" grpId="0"/>
      <p:bldP spid="15" grpId="0"/>
      <p:bldP spid="16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3907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444444"/>
              </a:buClr>
              <a:buSzPct val="100000"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10.3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原子的壳层结构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20788" y="5789613"/>
            <a:ext cx="10134600" cy="10160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基组态：能量最低的电子组态</a:t>
            </a:r>
            <a:endParaRPr kumimoji="1" lang="en-US" altLang="zh-CN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激发态：基组态中一个电子跃迁到较高能量的量子态后形成的电子组态</a:t>
            </a:r>
            <a:endParaRPr lang="zh-CN" altLang="en-US" sz="2000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1298575" y="2363788"/>
            <a:ext cx="6557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电子组态：原子中各个电子所处状态的（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 err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i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）的集合</a:t>
            </a:r>
          </a:p>
        </p:txBody>
      </p:sp>
      <p:sp>
        <p:nvSpPr>
          <p:cNvPr id="18" name="矩形 17"/>
          <p:cNvSpPr/>
          <p:nvPr/>
        </p:nvSpPr>
        <p:spPr>
          <a:xfrm>
            <a:off x="1298575" y="2763838"/>
            <a:ext cx="102308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电子组态一般表示为</a:t>
            </a:r>
            <a:r>
              <a:rPr kumimoji="1" lang="en-US" altLang="zh-CN" sz="2000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000" b="1" i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000" b="1" i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000" b="1" i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000" b="1" i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；组态的主量子数和角量子数不同，会引起能量的差异，比如</a:t>
            </a: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1s1s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与 </a:t>
            </a: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1s2s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对应的能量不同；</a:t>
            </a: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1s2s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与</a:t>
            </a:r>
            <a:r>
              <a:rPr kumimoji="1"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1s2p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对应的能量也不同。一般来说，主量子数不同，引起的能量差异会更大，主量子数相同，角量子数不同，引起的能量差异相对较小一些。 </a:t>
            </a:r>
          </a:p>
        </p:txBody>
      </p:sp>
      <p:sp>
        <p:nvSpPr>
          <p:cNvPr id="19" name="矩形 18"/>
          <p:cNvSpPr/>
          <p:nvPr/>
        </p:nvSpPr>
        <p:spPr>
          <a:xfrm>
            <a:off x="1298575" y="4281488"/>
            <a:ext cx="10136188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同一电子组态可以有多种不同的能量，即一种电子组态可以与多种原子态相对应。我们知道，一种原子态和能级图上一个实实在在的能级相对应。</a:t>
            </a:r>
            <a:endParaRPr lang="zh-CN" altLang="en-US" sz="2000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2690813" y="5348288"/>
            <a:ext cx="73949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1" i="1" dirty="0" err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kumimoji="1" lang="en-US" altLang="zh-CN" b="1" i="1" baseline="-25000" dirty="0" err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i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用数字表示；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l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i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用小写字母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p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d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…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表示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=0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23913" name="文本框 2"/>
          <p:cNvSpPr txBox="1">
            <a:spLocks noChangeArrowheads="1"/>
          </p:cNvSpPr>
          <p:nvPr/>
        </p:nvSpPr>
        <p:spPr bwMode="auto">
          <a:xfrm>
            <a:off x="1298575" y="1843088"/>
            <a:ext cx="2336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8497B0"/>
              </a:buClr>
              <a:buSzTx/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原子的壳层结构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4931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444444"/>
              </a:buClr>
              <a:buSzPct val="100000"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10.3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原子的壳层结构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124932" name="文本框 2"/>
          <p:cNvSpPr txBox="1">
            <a:spLocks noChangeArrowheads="1"/>
          </p:cNvSpPr>
          <p:nvPr/>
        </p:nvSpPr>
        <p:spPr bwMode="auto">
          <a:xfrm>
            <a:off x="1298575" y="1722438"/>
            <a:ext cx="2595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8497B0"/>
              </a:buClr>
              <a:buSzTx/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量子数与壳层结构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51082" y="2176602"/>
            <a:ext cx="14750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14350" indent="-5143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ct val="0"/>
              </a:spcBef>
              <a:buClrTx/>
              <a:buSzTx/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四个量子数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19553" y="2594654"/>
            <a:ext cx="1140037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．主量子数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=1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……</a:t>
            </a:r>
            <a:endParaRPr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确定电子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在核外空间运动轨道的大小和能量的高低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。一般说来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大，能量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高，轨道半径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大。</a:t>
            </a:r>
            <a:endParaRPr lang="zh-CN" altLang="en-US" sz="2000" b="1" dirty="0">
              <a:solidFill>
                <a:srgbClr val="000000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319552" y="3693826"/>
            <a:ext cx="1075164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304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algn="just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．轨道角量子数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=0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……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-1</a:t>
            </a:r>
            <a:endParaRPr lang="en-US" altLang="zh-CN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indent="0" eaLnBrk="0" hangingPunct="0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决定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电子轨道的形状和角动量的大小，同时也与能量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有关。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相同时，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大，能量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高。</a:t>
            </a:r>
            <a:endParaRPr lang="zh-CN" altLang="en-US" sz="2000" b="1" dirty="0">
              <a:solidFill>
                <a:srgbClr val="000000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319552" y="4727431"/>
            <a:ext cx="1162340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304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．轨道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磁量子数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sz="2000" b="1" i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=0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±1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±2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……±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</a:p>
          <a:p>
            <a:pPr indent="0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表示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轨道角动量在外场方向的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投影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319552" y="5761038"/>
            <a:ext cx="920186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304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．自旋磁量子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数</a:t>
            </a:r>
            <a:r>
              <a:rPr lang="en-US" altLang="zh-CN" sz="2000" b="1" i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sz="2000" b="1" i="1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=±1/2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indent="0" eaLnBrk="0" hangingPunct="0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表示自旋角动量在外场方向的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投影，共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个。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7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270959"/>
              </p:ext>
            </p:extLst>
          </p:nvPr>
        </p:nvGraphicFramePr>
        <p:xfrm>
          <a:off x="319553" y="3628259"/>
          <a:ext cx="496417" cy="4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364" r:id="rId3" imgW="393529" imgH="431613" progId="Equation.3">
                  <p:embed/>
                </p:oleObj>
              </mc:Choice>
              <mc:Fallback>
                <p:oleObj r:id="rId3" imgW="393529" imgH="431613" progId="Equation.3">
                  <p:embed/>
                  <p:pic>
                    <p:nvPicPr>
                      <p:cNvPr id="42007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553" y="3628259"/>
                        <a:ext cx="496417" cy="47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utoUpdateAnimBg="0"/>
      <p:bldP spid="16" grpId="0" autoUpdateAnimBg="0"/>
      <p:bldP spid="17" grpId="0" autoUpdateAnimBg="0"/>
      <p:bldP spid="26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4931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444444"/>
              </a:buClr>
              <a:buSzPct val="100000"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10.3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原子的壳层结构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124932" name="文本框 2"/>
          <p:cNvSpPr txBox="1">
            <a:spLocks noChangeArrowheads="1"/>
          </p:cNvSpPr>
          <p:nvPr/>
        </p:nvSpPr>
        <p:spPr bwMode="auto">
          <a:xfrm>
            <a:off x="1298575" y="1722438"/>
            <a:ext cx="2595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8497B0"/>
              </a:buClr>
              <a:buSzTx/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量子数与壳层结构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298575" y="2243138"/>
            <a:ext cx="22526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14350" indent="-5143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Century Gothic" panose="020B0502020202020204" pitchFamily="34" charset="0"/>
              <a:buAutoNum type="romanUcPeriod"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壳层和支壳层</a:t>
            </a:r>
          </a:p>
        </p:txBody>
      </p:sp>
      <p:sp>
        <p:nvSpPr>
          <p:cNvPr id="12" name="矩形 11"/>
          <p:cNvSpPr/>
          <p:nvPr/>
        </p:nvSpPr>
        <p:spPr>
          <a:xfrm>
            <a:off x="1741488" y="3087688"/>
            <a:ext cx="4852987" cy="10160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i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=1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5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6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…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  </a:t>
            </a:r>
            <a:r>
              <a:rPr lang="en-US" altLang="zh-CN" sz="2000" b="1" i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K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i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i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i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i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O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i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P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i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Q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…</a:t>
            </a:r>
            <a:endParaRPr lang="zh-CN" altLang="en-US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41488" y="4359275"/>
            <a:ext cx="4852987" cy="10160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i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=0</a:t>
            </a:r>
            <a:r>
              <a:rPr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…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   </a:t>
            </a:r>
            <a:r>
              <a:rPr lang="en-US" altLang="zh-CN" sz="2000" b="1" i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i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p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i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d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i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f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…</a:t>
            </a:r>
            <a:endParaRPr lang="zh-CN" altLang="en-US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1298575" y="2759075"/>
            <a:ext cx="66239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B8D8D7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主壳层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&lt;shell&gt;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：具有相同主量子数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的电子构成的壳层</a:t>
            </a: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1298575" y="4027488"/>
            <a:ext cx="80409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B8D8D7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支壳层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&lt;subshell&gt;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：具有相同主量子数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，不同角量子数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对应的壳层</a:t>
            </a:r>
          </a:p>
        </p:txBody>
      </p:sp>
    </p:spTree>
    <p:extLst>
      <p:ext uri="{BB962C8B-B14F-4D97-AF65-F5344CB8AC3E}">
        <p14:creationId xmlns:p14="http://schemas.microsoft.com/office/powerpoint/2010/main" val="3556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第十讲 多电子原子</a:t>
            </a:r>
          </a:p>
        </p:txBody>
      </p:sp>
      <p:sp>
        <p:nvSpPr>
          <p:cNvPr id="125955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444444"/>
              </a:buClr>
              <a:buSzPct val="100000"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10.3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原子的壳层结构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125956" name="文本框 2"/>
          <p:cNvSpPr txBox="1">
            <a:spLocks noChangeArrowheads="1"/>
          </p:cNvSpPr>
          <p:nvPr/>
        </p:nvSpPr>
        <p:spPr bwMode="auto">
          <a:xfrm>
            <a:off x="1298575" y="1722438"/>
            <a:ext cx="2595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8497B0"/>
              </a:buClr>
              <a:buSzTx/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量子数与壳层结构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298575" y="2243138"/>
            <a:ext cx="4059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14350" indent="-5143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Century Gothic" panose="020B0502020202020204" pitchFamily="34" charset="0"/>
              <a:buAutoNum type="romanUcPeriod" startAt="2"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各壳层所能容纳的最大电子数</a:t>
            </a:r>
          </a:p>
        </p:txBody>
      </p:sp>
      <p:sp>
        <p:nvSpPr>
          <p:cNvPr id="12" name="矩形 11"/>
          <p:cNvSpPr/>
          <p:nvPr/>
        </p:nvSpPr>
        <p:spPr>
          <a:xfrm>
            <a:off x="1741488" y="3087688"/>
            <a:ext cx="6699985" cy="101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对于一个</a:t>
            </a:r>
            <a:r>
              <a:rPr lang="en-US" altLang="zh-CN" sz="2000" b="1" i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，可以有（</a:t>
            </a:r>
            <a:r>
              <a:rPr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i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+1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）个</a:t>
            </a:r>
            <a:r>
              <a:rPr lang="en-US" altLang="zh-CN" sz="2000" b="1" i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sz="2000" b="1" i="1" kern="0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值，每个</a:t>
            </a:r>
            <a:r>
              <a:rPr lang="en-US" altLang="zh-CN" sz="2000" b="1" i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sz="2000" b="1" i="1" kern="0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 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又对应两个</a:t>
            </a:r>
            <a:r>
              <a:rPr lang="en-US" altLang="zh-CN" sz="2000" b="1" i="1" kern="0" dirty="0" err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sz="2000" b="1" i="1" kern="0" baseline="-25000" dirty="0" err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endParaRPr lang="en-US" altLang="zh-CN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则每个支壳层可容纳的最大电子数</a:t>
            </a:r>
            <a:r>
              <a:rPr lang="en-US" altLang="zh-CN" sz="2000" b="1" i="1" kern="0" dirty="0" err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i="1" kern="0" baseline="-25000" dirty="0" err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=2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i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+1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1298575" y="2759075"/>
            <a:ext cx="1304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B8D8D7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支壳层</a:t>
            </a: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1298575" y="4027488"/>
            <a:ext cx="1304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B8D8D7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主壳层</a:t>
            </a:r>
          </a:p>
        </p:txBody>
      </p:sp>
      <p:sp>
        <p:nvSpPr>
          <p:cNvPr id="16" name="矩形 15"/>
          <p:cNvSpPr/>
          <p:nvPr/>
        </p:nvSpPr>
        <p:spPr>
          <a:xfrm>
            <a:off x="1741488" y="4357688"/>
            <a:ext cx="61523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对于一个</a:t>
            </a:r>
            <a:r>
              <a:rPr lang="en-US" altLang="zh-CN" sz="2000" b="1" i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，可以分别有</a:t>
            </a:r>
            <a:r>
              <a:rPr lang="en-US" altLang="zh-CN" sz="2000" b="1" i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 </a:t>
            </a:r>
            <a:r>
              <a:rPr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=0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…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i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n </a:t>
            </a:r>
            <a:r>
              <a:rPr lang="en-US" altLang="zh-CN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-1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个</a:t>
            </a:r>
            <a:r>
              <a:rPr lang="en-US" altLang="zh-CN" sz="2000" b="1" i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l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值，</a:t>
            </a:r>
            <a:endParaRPr lang="en-US" altLang="zh-CN" sz="2000" b="1" kern="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则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每</a:t>
            </a:r>
            <a:r>
              <a:rPr lang="zh-CN" altLang="en-US" sz="2000" b="1" kern="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个壳</a:t>
            </a:r>
            <a:r>
              <a:rPr lang="zh-CN" altLang="en-US" sz="2000" b="1" kern="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层可容纳的最大电子数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435185"/>
              </p:ext>
            </p:extLst>
          </p:nvPr>
        </p:nvGraphicFramePr>
        <p:xfrm>
          <a:off x="1467856" y="5295901"/>
          <a:ext cx="6426000" cy="799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874" name="Equation" r:id="rId4" imgW="6426000" imgH="799920" progId="Equation.DSMT4">
                  <p:embed/>
                </p:oleObj>
              </mc:Choice>
              <mc:Fallback>
                <p:oleObj name="Equation" r:id="rId4" imgW="6426000" imgH="79992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7856" y="5295901"/>
                        <a:ext cx="6426000" cy="7999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文本框 30"/>
          <p:cNvSpPr txBox="1">
            <a:spLocks noChangeArrowheads="1"/>
          </p:cNvSpPr>
          <p:nvPr/>
        </p:nvSpPr>
        <p:spPr bwMode="auto">
          <a:xfrm>
            <a:off x="7893856" y="1303338"/>
            <a:ext cx="39950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14350" indent="-5143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ct val="0"/>
              </a:spcBef>
              <a:buClrTx/>
              <a:buSzTx/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闭合壳层或满壳层（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closed shell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>
            <a:spLocks noChangeArrowheads="1"/>
          </p:cNvSpPr>
          <p:nvPr/>
        </p:nvSpPr>
        <p:spPr bwMode="auto">
          <a:xfrm>
            <a:off x="9123359" y="1722408"/>
            <a:ext cx="27655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14350" indent="-5143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ct val="0"/>
              </a:spcBef>
              <a:buClrTx/>
              <a:buSzTx/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被电子完全填满的壳层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>
            <a:spLocks noChangeArrowheads="1"/>
          </p:cNvSpPr>
          <p:nvPr/>
        </p:nvSpPr>
        <p:spPr bwMode="auto">
          <a:xfrm>
            <a:off x="8102196" y="2342063"/>
            <a:ext cx="366799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514350" indent="-5143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满壳层电子总角动量和磁矩为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0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26875" name="ShockwaveFlash2" r:id="rId2" imgW="3276720" imgH="2952720"/>
        </mc:Choice>
        <mc:Fallback>
          <p:control name="ShockwaveFlash2" r:id="rId2" imgW="3276720" imgH="2952720">
            <p:pic>
              <p:nvPicPr>
                <p:cNvPr id="34" name="ShockwaveFlash2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8612260" y="3595688"/>
                  <a:ext cx="3276600" cy="2952750"/>
                </a:xfrm>
                <a:prstGeom prst="rect">
                  <a:avLst/>
                </a:prstGeom>
                <a:noFill/>
                <a:ln/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  <p:bldP spid="16" grpId="0"/>
      <p:bldP spid="31" grpId="0"/>
      <p:bldP spid="32" grpId="0"/>
      <p:bldP spid="33" grpId="0"/>
    </p:bldLst>
  </p:timing>
</p:sld>
</file>

<file path=ppt/theme/theme1.xml><?xml version="1.0" encoding="utf-8"?>
<a:theme xmlns:a="http://schemas.openxmlformats.org/drawingml/2006/main" name="母版尝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建 Microsoft PowerPoint 演示文稿.pptx" id="{CE7E6597-6055-45ED-8D80-7DCA895DE1D4}" vid="{CB506768-777D-4B12-9CC9-01354EF86361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建 Microsoft PowerPoint 演示文稿.pptx" id="{CE7E6597-6055-45ED-8D80-7DCA895DE1D4}" vid="{F49BBFB9-20DF-44C8-AB6F-6503A88DF186}"/>
    </a:ext>
  </a:extLst>
</a:theme>
</file>

<file path=ppt/theme/theme3.xml><?xml version="1.0" encoding="utf-8"?>
<a:theme xmlns:a="http://schemas.openxmlformats.org/drawingml/2006/main" name="母版尝试-无校徽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A31FD1F8-C453-4523-9A8D-F2D418DCEA5E}" vid="{50E4F761-CC50-41EA-B1B9-3BFF9F164859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A31FD1F8-C453-4523-9A8D-F2D418DCEA5E}" vid="{51347CAD-8FFD-475F-B990-62B7C3D69B52}"/>
    </a:ext>
  </a:extLst>
</a:theme>
</file>

<file path=ppt/theme/theme5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A31FD1F8-C453-4523-9A8D-F2D418DCEA5E}" vid="{51347CAD-8FFD-475F-B990-62B7C3D69B5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32261</TotalTime>
  <Words>5447</Words>
  <Application>Microsoft Office PowerPoint</Application>
  <PresentationFormat>宽屏</PresentationFormat>
  <Paragraphs>339</Paragraphs>
  <Slides>37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37</vt:i4>
      </vt:variant>
    </vt:vector>
  </HeadingPairs>
  <TitlesOfParts>
    <vt:vector size="58" baseType="lpstr">
      <vt:lpstr>等线</vt:lpstr>
      <vt:lpstr>方正新书宋简体</vt:lpstr>
      <vt:lpstr>华光姚体_CNKI</vt:lpstr>
      <vt:lpstr>宋体</vt:lpstr>
      <vt:lpstr>Arial</vt:lpstr>
      <vt:lpstr>Calibri</vt:lpstr>
      <vt:lpstr>Cambria Math</vt:lpstr>
      <vt:lpstr>Century Gothic</vt:lpstr>
      <vt:lpstr>Symbol</vt:lpstr>
      <vt:lpstr>Times New Roman</vt:lpstr>
      <vt:lpstr>Wingdings</vt:lpstr>
      <vt:lpstr>Wingdings 3</vt:lpstr>
      <vt:lpstr>母版尝试</vt:lpstr>
      <vt:lpstr>2_Office 主题​​</vt:lpstr>
      <vt:lpstr>母版尝试-无校徽</vt:lpstr>
      <vt:lpstr>3_Office 主题​​</vt:lpstr>
      <vt:lpstr>4_Office 主题​​</vt:lpstr>
      <vt:lpstr>Equation</vt:lpstr>
      <vt:lpstr>Equation.3</vt:lpstr>
      <vt:lpstr>公式</vt:lpstr>
      <vt:lpstr>文档</vt:lpstr>
      <vt:lpstr>近代物理学选讲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第十讲 多电子原子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Home</dc:creator>
  <cp:lastModifiedBy>Ben</cp:lastModifiedBy>
  <cp:revision>1271</cp:revision>
  <dcterms:created xsi:type="dcterms:W3CDTF">2017-02-21T13:54:52Z</dcterms:created>
  <dcterms:modified xsi:type="dcterms:W3CDTF">2022-04-27T14:20:59Z</dcterms:modified>
</cp:coreProperties>
</file>